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hkio Heavy" panose="020B0604020202020204" charset="0"/>
      <p:regular r:id="rId27"/>
    </p:embeddedFont>
    <p:embeddedFont>
      <p:font typeface="Arial Bold" panose="020B0704020202020204" pitchFamily="34" charset="0"/>
      <p:regular r:id="rId28"/>
      <p:bold r:id="rId29"/>
    </p:embeddedFont>
    <p:embeddedFont>
      <p:font typeface="Canva Sans" panose="020B0604020202020204" charset="0"/>
      <p:regular r:id="rId30"/>
    </p:embeddedFont>
    <p:embeddedFont>
      <p:font typeface="Canva Sans Bold" panose="020B0604020202020204" charset="0"/>
      <p:regular r:id="rId31"/>
    </p:embeddedFont>
    <p:embeddedFont>
      <p:font typeface="Copperplate Gothic 32 AB Bold" panose="020B0604020202020204" charset="0"/>
      <p:regular r:id="rId32"/>
    </p:embeddedFont>
    <p:embeddedFont>
      <p:font typeface="Hero Bold" panose="020B0604020202020204" charset="0"/>
      <p:regular r:id="rId33"/>
    </p:embeddedFont>
    <p:embeddedFont>
      <p:font typeface="Lato Black" panose="020F0502020204030203" pitchFamily="34" charset="0"/>
      <p:bold r:id="rId34"/>
    </p:embeddedFont>
    <p:embeddedFont>
      <p:font typeface="Norwester" panose="020B0604020202020204" charset="0"/>
      <p:regular r:id="rId35"/>
    </p:embeddedFont>
    <p:embeddedFont>
      <p:font typeface="Overpass Ultra-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keerthi-priya-mudarakola-733222272/"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keerthipri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12.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0.png"/><Relationship Id="rId3" Type="http://schemas.openxmlformats.org/officeDocument/2006/relationships/image" Target="../media/image63.png"/><Relationship Id="rId7" Type="http://schemas.openxmlformats.org/officeDocument/2006/relationships/image" Target="../media/image67.svg"/><Relationship Id="rId12"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65.svg"/><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grpSp>
        <p:nvGrpSpPr>
          <p:cNvPr id="4" name="Group 4"/>
          <p:cNvGrpSpPr>
            <a:grpSpLocks noChangeAspect="1"/>
          </p:cNvGrpSpPr>
          <p:nvPr/>
        </p:nvGrpSpPr>
        <p:grpSpPr>
          <a:xfrm>
            <a:off x="38294" y="0"/>
            <a:ext cx="18286222" cy="10041147"/>
            <a:chOff x="0" y="0"/>
            <a:chExt cx="24381630" cy="13388196"/>
          </a:xfrm>
        </p:grpSpPr>
        <p:sp>
          <p:nvSpPr>
            <p:cNvPr id="5" name="Freeform 5"/>
            <p:cNvSpPr/>
            <p:nvPr/>
          </p:nvSpPr>
          <p:spPr>
            <a:xfrm>
              <a:off x="0" y="0"/>
              <a:ext cx="24381588" cy="13388212"/>
            </a:xfrm>
            <a:custGeom>
              <a:avLst/>
              <a:gdLst/>
              <a:ahLst/>
              <a:cxnLst/>
              <a:rect l="l" t="t" r="r" b="b"/>
              <a:pathLst>
                <a:path w="24381588" h="13388212">
                  <a:moveTo>
                    <a:pt x="0" y="0"/>
                  </a:moveTo>
                  <a:lnTo>
                    <a:pt x="24381588" y="0"/>
                  </a:lnTo>
                  <a:lnTo>
                    <a:pt x="24381588" y="13388212"/>
                  </a:lnTo>
                  <a:lnTo>
                    <a:pt x="0" y="13388212"/>
                  </a:lnTo>
                  <a:lnTo>
                    <a:pt x="0" y="0"/>
                  </a:lnTo>
                  <a:close/>
                </a:path>
              </a:pathLst>
            </a:custGeom>
            <a:blipFill>
              <a:blip r:embed="rId4"/>
              <a:stretch>
                <a:fillRect b="-2420"/>
              </a:stretch>
            </a:blipFill>
          </p:spPr>
        </p:sp>
      </p:grpSp>
      <p:sp>
        <p:nvSpPr>
          <p:cNvPr id="6" name="Freeform 6"/>
          <p:cNvSpPr/>
          <p:nvPr/>
        </p:nvSpPr>
        <p:spPr>
          <a:xfrm>
            <a:off x="0" y="8923559"/>
            <a:ext cx="7315200" cy="1717358"/>
          </a:xfrm>
          <a:custGeom>
            <a:avLst/>
            <a:gdLst/>
            <a:ahLst/>
            <a:cxnLst/>
            <a:rect l="l" t="t" r="r" b="b"/>
            <a:pathLst>
              <a:path w="7315200" h="1717358">
                <a:moveTo>
                  <a:pt x="0" y="0"/>
                </a:moveTo>
                <a:lnTo>
                  <a:pt x="7315200" y="0"/>
                </a:lnTo>
                <a:lnTo>
                  <a:pt x="7315200" y="1717358"/>
                </a:lnTo>
                <a:lnTo>
                  <a:pt x="0" y="1717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7353494" y="7642189"/>
            <a:ext cx="7887205" cy="2644811"/>
          </a:xfrm>
          <a:custGeom>
            <a:avLst/>
            <a:gdLst/>
            <a:ahLst/>
            <a:cxnLst/>
            <a:rect l="l" t="t" r="r" b="b"/>
            <a:pathLst>
              <a:path w="7887205" h="2644811">
                <a:moveTo>
                  <a:pt x="0" y="0"/>
                </a:moveTo>
                <a:lnTo>
                  <a:pt x="7887205" y="0"/>
                </a:lnTo>
                <a:lnTo>
                  <a:pt x="7887205" y="2644811"/>
                </a:lnTo>
                <a:lnTo>
                  <a:pt x="0" y="26448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4815714" y="5143500"/>
            <a:ext cx="3508802" cy="4114800"/>
          </a:xfrm>
          <a:custGeom>
            <a:avLst/>
            <a:gdLst/>
            <a:ahLst/>
            <a:cxnLst/>
            <a:rect l="l" t="t" r="r" b="b"/>
            <a:pathLst>
              <a:path w="3508802" h="4114800">
                <a:moveTo>
                  <a:pt x="0" y="0"/>
                </a:moveTo>
                <a:lnTo>
                  <a:pt x="3508802" y="0"/>
                </a:lnTo>
                <a:lnTo>
                  <a:pt x="350880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2952097" y="5772822"/>
            <a:ext cx="14002658" cy="2789481"/>
          </a:xfrm>
          <a:prstGeom prst="rect">
            <a:avLst/>
          </a:prstGeom>
        </p:spPr>
        <p:txBody>
          <a:bodyPr lIns="0" tIns="0" rIns="0" bIns="0" rtlCol="0" anchor="t">
            <a:spAutoFit/>
          </a:bodyPr>
          <a:lstStyle/>
          <a:p>
            <a:pPr algn="ctr">
              <a:lnSpc>
                <a:spcPts val="3831"/>
              </a:lnSpc>
            </a:pPr>
            <a:endParaRPr/>
          </a:p>
          <a:p>
            <a:pPr algn="ctr">
              <a:lnSpc>
                <a:spcPts val="5960"/>
              </a:lnSpc>
            </a:pPr>
            <a:r>
              <a:rPr lang="en-US" sz="4967">
                <a:solidFill>
                  <a:srgbClr val="4472C4"/>
                </a:solidFill>
                <a:latin typeface="Copperplate Gothic 32 AB Bold"/>
                <a:ea typeface="Copperplate Gothic 32 AB Bold"/>
                <a:cs typeface="Copperplate Gothic 32 AB Bold"/>
                <a:sym typeface="Copperplate Gothic 32 AB Bold"/>
              </a:rPr>
              <a:t>WORLD WIDE ENERGY CONSUMPTION ANALYSIS using mysql</a:t>
            </a:r>
          </a:p>
        </p:txBody>
      </p:sp>
      <p:sp>
        <p:nvSpPr>
          <p:cNvPr id="10" name="Freeform 10"/>
          <p:cNvSpPr/>
          <p:nvPr/>
        </p:nvSpPr>
        <p:spPr>
          <a:xfrm>
            <a:off x="38294" y="5162676"/>
            <a:ext cx="3508802" cy="4114800"/>
          </a:xfrm>
          <a:custGeom>
            <a:avLst/>
            <a:gdLst/>
            <a:ahLst/>
            <a:cxnLst/>
            <a:rect l="l" t="t" r="r" b="b"/>
            <a:pathLst>
              <a:path w="3508802" h="4114800">
                <a:moveTo>
                  <a:pt x="0" y="0"/>
                </a:moveTo>
                <a:lnTo>
                  <a:pt x="3508802" y="0"/>
                </a:lnTo>
                <a:lnTo>
                  <a:pt x="350880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787092" y="2320205"/>
            <a:ext cx="9409196" cy="2343446"/>
          </a:xfrm>
          <a:custGeom>
            <a:avLst/>
            <a:gdLst/>
            <a:ahLst/>
            <a:cxnLst/>
            <a:rect l="l" t="t" r="r" b="b"/>
            <a:pathLst>
              <a:path w="9409196" h="2343446">
                <a:moveTo>
                  <a:pt x="0" y="0"/>
                </a:moveTo>
                <a:lnTo>
                  <a:pt x="9409196" y="0"/>
                </a:lnTo>
                <a:lnTo>
                  <a:pt x="9409196" y="2343446"/>
                </a:lnTo>
                <a:lnTo>
                  <a:pt x="0" y="2343446"/>
                </a:lnTo>
                <a:lnTo>
                  <a:pt x="0" y="0"/>
                </a:lnTo>
                <a:close/>
              </a:path>
            </a:pathLst>
          </a:custGeom>
          <a:blipFill>
            <a:blip r:embed="rId4"/>
            <a:stretch>
              <a:fillRect t="-29459"/>
            </a:stretch>
          </a:blipFill>
        </p:spPr>
      </p:sp>
      <p:sp>
        <p:nvSpPr>
          <p:cNvPr id="6" name="Freeform 6"/>
          <p:cNvSpPr/>
          <p:nvPr/>
        </p:nvSpPr>
        <p:spPr>
          <a:xfrm>
            <a:off x="13586224" y="339326"/>
            <a:ext cx="4108343" cy="8901410"/>
          </a:xfrm>
          <a:custGeom>
            <a:avLst/>
            <a:gdLst/>
            <a:ahLst/>
            <a:cxnLst/>
            <a:rect l="l" t="t" r="r" b="b"/>
            <a:pathLst>
              <a:path w="4108343" h="8901410">
                <a:moveTo>
                  <a:pt x="0" y="0"/>
                </a:moveTo>
                <a:lnTo>
                  <a:pt x="4108343" y="0"/>
                </a:lnTo>
                <a:lnTo>
                  <a:pt x="4108343" y="8901411"/>
                </a:lnTo>
                <a:lnTo>
                  <a:pt x="0" y="8901411"/>
                </a:lnTo>
                <a:lnTo>
                  <a:pt x="0" y="0"/>
                </a:lnTo>
                <a:close/>
              </a:path>
            </a:pathLst>
          </a:custGeom>
          <a:blipFill>
            <a:blip r:embed="rId5"/>
            <a:stretch>
              <a:fillRect/>
            </a:stretch>
          </a:blipFill>
        </p:spPr>
      </p:sp>
      <p:sp>
        <p:nvSpPr>
          <p:cNvPr id="7" name="TextBox 7"/>
          <p:cNvSpPr txBox="1"/>
          <p:nvPr/>
        </p:nvSpPr>
        <p:spPr>
          <a:xfrm>
            <a:off x="218047" y="272651"/>
            <a:ext cx="13709006" cy="1076417"/>
          </a:xfrm>
          <a:prstGeom prst="rect">
            <a:avLst/>
          </a:prstGeom>
        </p:spPr>
        <p:txBody>
          <a:bodyPr lIns="0" tIns="0" rIns="0" bIns="0" rtlCol="0" anchor="t">
            <a:spAutoFit/>
          </a:bodyPr>
          <a:lstStyle/>
          <a:p>
            <a:pPr algn="ctr">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6]  What is the trend in GDP for each country over the given years?</a:t>
            </a:r>
          </a:p>
        </p:txBody>
      </p:sp>
      <p:sp>
        <p:nvSpPr>
          <p:cNvPr id="8" name="TextBox 8"/>
          <p:cNvSpPr txBox="1"/>
          <p:nvPr/>
        </p:nvSpPr>
        <p:spPr>
          <a:xfrm>
            <a:off x="1322458" y="5839325"/>
            <a:ext cx="10881312" cy="2038533"/>
          </a:xfrm>
          <a:prstGeom prst="rect">
            <a:avLst/>
          </a:prstGeom>
        </p:spPr>
        <p:txBody>
          <a:bodyPr lIns="0" tIns="0" rIns="0" bIns="0" rtlCol="0" anchor="t">
            <a:spAutoFit/>
          </a:bodyPr>
          <a:lstStyle/>
          <a:p>
            <a:pPr algn="l">
              <a:lnSpc>
                <a:spcPts val="4048"/>
              </a:lnSpc>
              <a:spcBef>
                <a:spcPct val="0"/>
              </a:spcBef>
            </a:pPr>
            <a:r>
              <a:rPr lang="en-US" sz="3373" b="1">
                <a:solidFill>
                  <a:srgbClr val="000000"/>
                </a:solidFill>
                <a:latin typeface="Arial Bold"/>
                <a:ea typeface="Arial Bold"/>
                <a:cs typeface="Arial Bold"/>
                <a:sym typeface="Arial Bold"/>
              </a:rPr>
              <a:t>Most countries show a steady increase in GDP over the years, indicating overall economic growth, though some experience fluctuations due to economic or policy changes</a:t>
            </a:r>
          </a:p>
        </p:txBody>
      </p:sp>
      <p:sp>
        <p:nvSpPr>
          <p:cNvPr id="9" name="Freeform 9"/>
          <p:cNvSpPr/>
          <p:nvPr/>
        </p:nvSpPr>
        <p:spPr>
          <a:xfrm>
            <a:off x="7940800" y="844174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0" name="Freeform 10"/>
          <p:cNvSpPr/>
          <p:nvPr/>
        </p:nvSpPr>
        <p:spPr>
          <a:xfrm>
            <a:off x="7072550" y="8683460"/>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1" name="Freeform 11"/>
          <p:cNvSpPr/>
          <p:nvPr/>
        </p:nvSpPr>
        <p:spPr>
          <a:xfrm>
            <a:off x="2058516" y="8089445"/>
            <a:ext cx="5616755" cy="2197555"/>
          </a:xfrm>
          <a:custGeom>
            <a:avLst/>
            <a:gdLst/>
            <a:ahLst/>
            <a:cxnLst/>
            <a:rect l="l" t="t" r="r" b="b"/>
            <a:pathLst>
              <a:path w="5616755" h="2197555">
                <a:moveTo>
                  <a:pt x="0" y="0"/>
                </a:moveTo>
                <a:lnTo>
                  <a:pt x="5616755" y="0"/>
                </a:lnTo>
                <a:lnTo>
                  <a:pt x="5616755" y="2197555"/>
                </a:lnTo>
                <a:lnTo>
                  <a:pt x="0" y="2197555"/>
                </a:lnTo>
                <a:lnTo>
                  <a:pt x="0" y="0"/>
                </a:lnTo>
                <a:close/>
              </a:path>
            </a:pathLst>
          </a:custGeom>
          <a:blipFill>
            <a:blip r:embed="rId6"/>
            <a:stretch>
              <a:fillRect/>
            </a:stretch>
          </a:blipFill>
        </p:spPr>
      </p:sp>
      <p:sp>
        <p:nvSpPr>
          <p:cNvPr id="12" name="Freeform 12"/>
          <p:cNvSpPr/>
          <p:nvPr/>
        </p:nvSpPr>
        <p:spPr>
          <a:xfrm>
            <a:off x="-125064" y="8746548"/>
            <a:ext cx="5616755" cy="2197555"/>
          </a:xfrm>
          <a:custGeom>
            <a:avLst/>
            <a:gdLst/>
            <a:ahLst/>
            <a:cxnLst/>
            <a:rect l="l" t="t" r="r" b="b"/>
            <a:pathLst>
              <a:path w="5616755" h="2197555">
                <a:moveTo>
                  <a:pt x="0" y="0"/>
                </a:moveTo>
                <a:lnTo>
                  <a:pt x="5616754" y="0"/>
                </a:lnTo>
                <a:lnTo>
                  <a:pt x="5616754" y="2197556"/>
                </a:lnTo>
                <a:lnTo>
                  <a:pt x="0" y="2197556"/>
                </a:lnTo>
                <a:lnTo>
                  <a:pt x="0" y="0"/>
                </a:lnTo>
                <a:close/>
              </a:path>
            </a:pathLst>
          </a:custGeom>
          <a:blipFill>
            <a:blip r:embed="rId6"/>
            <a:stretch>
              <a:fillRect/>
            </a:stretch>
          </a:blipFill>
        </p:spPr>
      </p:sp>
      <p:sp>
        <p:nvSpPr>
          <p:cNvPr id="13" name="TextBox 13"/>
          <p:cNvSpPr txBox="1"/>
          <p:nvPr/>
        </p:nvSpPr>
        <p:spPr>
          <a:xfrm>
            <a:off x="397671" y="1206193"/>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4" name="TextBox 14"/>
          <p:cNvSpPr txBox="1"/>
          <p:nvPr/>
        </p:nvSpPr>
        <p:spPr>
          <a:xfrm>
            <a:off x="11588157" y="788517"/>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5" name="TextBox 15"/>
          <p:cNvSpPr txBox="1"/>
          <p:nvPr/>
        </p:nvSpPr>
        <p:spPr>
          <a:xfrm>
            <a:off x="560961" y="5086237"/>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2413817" y="1349068"/>
            <a:ext cx="6409150" cy="4525310"/>
          </a:xfrm>
          <a:custGeom>
            <a:avLst/>
            <a:gdLst/>
            <a:ahLst/>
            <a:cxnLst/>
            <a:rect l="l" t="t" r="r" b="b"/>
            <a:pathLst>
              <a:path w="6409150" h="4525310">
                <a:moveTo>
                  <a:pt x="0" y="0"/>
                </a:moveTo>
                <a:lnTo>
                  <a:pt x="6409150" y="0"/>
                </a:lnTo>
                <a:lnTo>
                  <a:pt x="6409150" y="4525310"/>
                </a:lnTo>
                <a:lnTo>
                  <a:pt x="0" y="4525310"/>
                </a:lnTo>
                <a:lnTo>
                  <a:pt x="0" y="0"/>
                </a:lnTo>
                <a:close/>
              </a:path>
            </a:pathLst>
          </a:custGeom>
          <a:blipFill>
            <a:blip r:embed="rId4"/>
            <a:stretch>
              <a:fillRect/>
            </a:stretch>
          </a:blipFill>
        </p:spPr>
      </p:sp>
      <p:sp>
        <p:nvSpPr>
          <p:cNvPr id="6" name="Freeform 6"/>
          <p:cNvSpPr/>
          <p:nvPr/>
        </p:nvSpPr>
        <p:spPr>
          <a:xfrm>
            <a:off x="7940800" y="844174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5"/>
            <a:stretch>
              <a:fillRect/>
            </a:stretch>
          </a:blipFill>
        </p:spPr>
      </p:sp>
      <p:sp>
        <p:nvSpPr>
          <p:cNvPr id="7" name="Freeform 7"/>
          <p:cNvSpPr/>
          <p:nvPr/>
        </p:nvSpPr>
        <p:spPr>
          <a:xfrm>
            <a:off x="12509755" y="839674"/>
            <a:ext cx="5473594" cy="8418626"/>
          </a:xfrm>
          <a:custGeom>
            <a:avLst/>
            <a:gdLst/>
            <a:ahLst/>
            <a:cxnLst/>
            <a:rect l="l" t="t" r="r" b="b"/>
            <a:pathLst>
              <a:path w="5473594" h="8418626">
                <a:moveTo>
                  <a:pt x="0" y="0"/>
                </a:moveTo>
                <a:lnTo>
                  <a:pt x="5473595" y="0"/>
                </a:lnTo>
                <a:lnTo>
                  <a:pt x="5473595" y="8418626"/>
                </a:lnTo>
                <a:lnTo>
                  <a:pt x="0" y="8418626"/>
                </a:lnTo>
                <a:lnTo>
                  <a:pt x="0" y="0"/>
                </a:lnTo>
                <a:close/>
              </a:path>
            </a:pathLst>
          </a:custGeom>
          <a:blipFill>
            <a:blip r:embed="rId6"/>
            <a:stretch>
              <a:fillRect/>
            </a:stretch>
          </a:blipFill>
        </p:spPr>
      </p:sp>
      <p:sp>
        <p:nvSpPr>
          <p:cNvPr id="8" name="TextBox 8"/>
          <p:cNvSpPr txBox="1"/>
          <p:nvPr/>
        </p:nvSpPr>
        <p:spPr>
          <a:xfrm>
            <a:off x="392798" y="272651"/>
            <a:ext cx="14853754" cy="1076417"/>
          </a:xfrm>
          <a:prstGeom prst="rect">
            <a:avLst/>
          </a:prstGeom>
        </p:spPr>
        <p:txBody>
          <a:bodyPr lIns="0" tIns="0" rIns="0" bIns="0" rtlCol="0" anchor="t">
            <a:spAutoFit/>
          </a:bodyPr>
          <a:lstStyle/>
          <a:p>
            <a:pPr algn="l">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7] How has population growth affected total emissions in each country?</a:t>
            </a:r>
          </a:p>
        </p:txBody>
      </p:sp>
      <p:sp>
        <p:nvSpPr>
          <p:cNvPr id="9" name="TextBox 9"/>
          <p:cNvSpPr txBox="1"/>
          <p:nvPr/>
        </p:nvSpPr>
        <p:spPr>
          <a:xfrm>
            <a:off x="392798" y="7014302"/>
            <a:ext cx="10743483" cy="1075142"/>
          </a:xfrm>
          <a:prstGeom prst="rect">
            <a:avLst/>
          </a:prstGeom>
        </p:spPr>
        <p:txBody>
          <a:bodyPr lIns="0" tIns="0" rIns="0" bIns="0" rtlCol="0" anchor="t">
            <a:spAutoFit/>
          </a:bodyPr>
          <a:lstStyle/>
          <a:p>
            <a:pPr algn="l">
              <a:lnSpc>
                <a:spcPts val="2822"/>
              </a:lnSpc>
              <a:spcBef>
                <a:spcPct val="0"/>
              </a:spcBef>
            </a:pPr>
            <a:r>
              <a:rPr lang="en-US" sz="2352" b="1">
                <a:solidFill>
                  <a:srgbClr val="000000"/>
                </a:solidFill>
                <a:latin typeface="Arial Bold"/>
                <a:ea typeface="Arial Bold"/>
                <a:cs typeface="Arial Bold"/>
                <a:sym typeface="Arial Bold"/>
              </a:rPr>
              <a:t>Countries with higher population growth tend to have increased total emissions, showing a clear link between population size and energy-related emissions</a:t>
            </a:r>
          </a:p>
        </p:txBody>
      </p:sp>
      <p:sp>
        <p:nvSpPr>
          <p:cNvPr id="10" name="Freeform 10"/>
          <p:cNvSpPr/>
          <p:nvPr/>
        </p:nvSpPr>
        <p:spPr>
          <a:xfrm>
            <a:off x="4387640" y="8222569"/>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5"/>
            <a:stretch>
              <a:fillRect/>
            </a:stretch>
          </a:blipFill>
        </p:spPr>
      </p:sp>
      <p:sp>
        <p:nvSpPr>
          <p:cNvPr id="11" name="Freeform 11"/>
          <p:cNvSpPr/>
          <p:nvPr/>
        </p:nvSpPr>
        <p:spPr>
          <a:xfrm>
            <a:off x="-394560" y="8089445"/>
            <a:ext cx="5616755" cy="2197555"/>
          </a:xfrm>
          <a:custGeom>
            <a:avLst/>
            <a:gdLst/>
            <a:ahLst/>
            <a:cxnLst/>
            <a:rect l="l" t="t" r="r" b="b"/>
            <a:pathLst>
              <a:path w="5616755" h="2197555">
                <a:moveTo>
                  <a:pt x="0" y="0"/>
                </a:moveTo>
                <a:lnTo>
                  <a:pt x="5616754" y="0"/>
                </a:lnTo>
                <a:lnTo>
                  <a:pt x="5616754" y="2197555"/>
                </a:lnTo>
                <a:lnTo>
                  <a:pt x="0" y="2197555"/>
                </a:lnTo>
                <a:lnTo>
                  <a:pt x="0" y="0"/>
                </a:lnTo>
                <a:close/>
              </a:path>
            </a:pathLst>
          </a:custGeom>
          <a:blipFill>
            <a:blip r:embed="rId5"/>
            <a:stretch>
              <a:fillRect/>
            </a:stretch>
          </a:blipFill>
        </p:spPr>
      </p:sp>
      <p:sp>
        <p:nvSpPr>
          <p:cNvPr id="12" name="TextBox 12"/>
          <p:cNvSpPr txBox="1"/>
          <p:nvPr/>
        </p:nvSpPr>
        <p:spPr>
          <a:xfrm>
            <a:off x="392798" y="1363823"/>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3" name="TextBox 13"/>
          <p:cNvSpPr txBox="1"/>
          <p:nvPr/>
        </p:nvSpPr>
        <p:spPr>
          <a:xfrm>
            <a:off x="10507445" y="946147"/>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4" name="TextBox 14"/>
          <p:cNvSpPr txBox="1"/>
          <p:nvPr/>
        </p:nvSpPr>
        <p:spPr>
          <a:xfrm>
            <a:off x="392798" y="6111677"/>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728885" y="2084102"/>
            <a:ext cx="10952172" cy="3945307"/>
          </a:xfrm>
          <a:custGeom>
            <a:avLst/>
            <a:gdLst/>
            <a:ahLst/>
            <a:cxnLst/>
            <a:rect l="l" t="t" r="r" b="b"/>
            <a:pathLst>
              <a:path w="10952172" h="3945307">
                <a:moveTo>
                  <a:pt x="0" y="0"/>
                </a:moveTo>
                <a:lnTo>
                  <a:pt x="10952172" y="0"/>
                </a:lnTo>
                <a:lnTo>
                  <a:pt x="10952172" y="3945307"/>
                </a:lnTo>
                <a:lnTo>
                  <a:pt x="0" y="3945307"/>
                </a:lnTo>
                <a:lnTo>
                  <a:pt x="0" y="0"/>
                </a:lnTo>
                <a:close/>
              </a:path>
            </a:pathLst>
          </a:custGeom>
          <a:blipFill>
            <a:blip r:embed="rId4"/>
            <a:stretch>
              <a:fillRect/>
            </a:stretch>
          </a:blipFill>
        </p:spPr>
      </p:sp>
      <p:sp>
        <p:nvSpPr>
          <p:cNvPr id="6" name="Freeform 6"/>
          <p:cNvSpPr/>
          <p:nvPr/>
        </p:nvSpPr>
        <p:spPr>
          <a:xfrm>
            <a:off x="12581640" y="1392408"/>
            <a:ext cx="4950320" cy="7759961"/>
          </a:xfrm>
          <a:custGeom>
            <a:avLst/>
            <a:gdLst/>
            <a:ahLst/>
            <a:cxnLst/>
            <a:rect l="l" t="t" r="r" b="b"/>
            <a:pathLst>
              <a:path w="4950320" h="7759961">
                <a:moveTo>
                  <a:pt x="0" y="0"/>
                </a:moveTo>
                <a:lnTo>
                  <a:pt x="4950320" y="0"/>
                </a:lnTo>
                <a:lnTo>
                  <a:pt x="4950320" y="7759961"/>
                </a:lnTo>
                <a:lnTo>
                  <a:pt x="0" y="7759961"/>
                </a:lnTo>
                <a:lnTo>
                  <a:pt x="0" y="0"/>
                </a:lnTo>
                <a:close/>
              </a:path>
            </a:pathLst>
          </a:custGeom>
          <a:blipFill>
            <a:blip r:embed="rId5"/>
            <a:stretch>
              <a:fillRect/>
            </a:stretch>
          </a:blipFill>
        </p:spPr>
      </p:sp>
      <p:sp>
        <p:nvSpPr>
          <p:cNvPr id="7" name="TextBox 7"/>
          <p:cNvSpPr txBox="1"/>
          <p:nvPr/>
        </p:nvSpPr>
        <p:spPr>
          <a:xfrm>
            <a:off x="0" y="190884"/>
            <a:ext cx="16325574" cy="1076417"/>
          </a:xfrm>
          <a:prstGeom prst="rect">
            <a:avLst/>
          </a:prstGeom>
        </p:spPr>
        <p:txBody>
          <a:bodyPr lIns="0" tIns="0" rIns="0" bIns="0" rtlCol="0" anchor="t">
            <a:spAutoFit/>
          </a:bodyPr>
          <a:lstStyle/>
          <a:p>
            <a:pPr algn="ctr">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8] Has energy consumption increased or decreased over the years for major economies?</a:t>
            </a:r>
          </a:p>
        </p:txBody>
      </p:sp>
      <p:sp>
        <p:nvSpPr>
          <p:cNvPr id="8" name="TextBox 8"/>
          <p:cNvSpPr txBox="1"/>
          <p:nvPr/>
        </p:nvSpPr>
        <p:spPr>
          <a:xfrm>
            <a:off x="728885" y="6827161"/>
            <a:ext cx="11570721" cy="1395409"/>
          </a:xfrm>
          <a:prstGeom prst="rect">
            <a:avLst/>
          </a:prstGeom>
        </p:spPr>
        <p:txBody>
          <a:bodyPr lIns="0" tIns="0" rIns="0" bIns="0" rtlCol="0" anchor="t">
            <a:spAutoFit/>
          </a:bodyPr>
          <a:lstStyle/>
          <a:p>
            <a:pPr algn="l">
              <a:lnSpc>
                <a:spcPts val="3679"/>
              </a:lnSpc>
              <a:spcBef>
                <a:spcPct val="0"/>
              </a:spcBef>
            </a:pPr>
            <a:r>
              <a:rPr lang="en-US" sz="3065" b="1">
                <a:solidFill>
                  <a:srgbClr val="000000"/>
                </a:solidFill>
                <a:latin typeface="Arial Bold"/>
                <a:ea typeface="Arial Bold"/>
                <a:cs typeface="Arial Bold"/>
                <a:sym typeface="Arial Bold"/>
              </a:rPr>
              <a:t>Energy consumption in major economies has generally increased over the years, reflecting industrial growth and rising demand for electricity and fuel.</a:t>
            </a:r>
          </a:p>
        </p:txBody>
      </p:sp>
      <p:sp>
        <p:nvSpPr>
          <p:cNvPr id="9" name="Freeform 9"/>
          <p:cNvSpPr/>
          <p:nvPr/>
        </p:nvSpPr>
        <p:spPr>
          <a:xfrm>
            <a:off x="0" y="8089445"/>
            <a:ext cx="5616755" cy="2197555"/>
          </a:xfrm>
          <a:custGeom>
            <a:avLst/>
            <a:gdLst/>
            <a:ahLst/>
            <a:cxnLst/>
            <a:rect l="l" t="t" r="r" b="b"/>
            <a:pathLst>
              <a:path w="5616755" h="2197555">
                <a:moveTo>
                  <a:pt x="0" y="0"/>
                </a:moveTo>
                <a:lnTo>
                  <a:pt x="5616755" y="0"/>
                </a:lnTo>
                <a:lnTo>
                  <a:pt x="5616755" y="2197555"/>
                </a:lnTo>
                <a:lnTo>
                  <a:pt x="0" y="2197555"/>
                </a:lnTo>
                <a:lnTo>
                  <a:pt x="0" y="0"/>
                </a:lnTo>
                <a:close/>
              </a:path>
            </a:pathLst>
          </a:custGeom>
          <a:blipFill>
            <a:blip r:embed="rId6"/>
            <a:stretch>
              <a:fillRect/>
            </a:stretch>
          </a:blipFill>
        </p:spPr>
      </p:sp>
      <p:sp>
        <p:nvSpPr>
          <p:cNvPr id="10" name="Freeform 10"/>
          <p:cNvSpPr/>
          <p:nvPr/>
        </p:nvSpPr>
        <p:spPr>
          <a:xfrm>
            <a:off x="5354410" y="8222569"/>
            <a:ext cx="5616755" cy="2197555"/>
          </a:xfrm>
          <a:custGeom>
            <a:avLst/>
            <a:gdLst/>
            <a:ahLst/>
            <a:cxnLst/>
            <a:rect l="l" t="t" r="r" b="b"/>
            <a:pathLst>
              <a:path w="5616755" h="2197555">
                <a:moveTo>
                  <a:pt x="0" y="0"/>
                </a:moveTo>
                <a:lnTo>
                  <a:pt x="5616754" y="0"/>
                </a:lnTo>
                <a:lnTo>
                  <a:pt x="5616754" y="2197556"/>
                </a:lnTo>
                <a:lnTo>
                  <a:pt x="0" y="2197556"/>
                </a:lnTo>
                <a:lnTo>
                  <a:pt x="0" y="0"/>
                </a:lnTo>
                <a:close/>
              </a:path>
            </a:pathLst>
          </a:custGeom>
          <a:blipFill>
            <a:blip r:embed="rId6"/>
            <a:stretch>
              <a:fillRect/>
            </a:stretch>
          </a:blipFill>
        </p:spPr>
      </p:sp>
      <p:sp>
        <p:nvSpPr>
          <p:cNvPr id="11" name="Freeform 11"/>
          <p:cNvSpPr/>
          <p:nvPr/>
        </p:nvSpPr>
        <p:spPr>
          <a:xfrm>
            <a:off x="8862542" y="8929547"/>
            <a:ext cx="4358806" cy="1705383"/>
          </a:xfrm>
          <a:custGeom>
            <a:avLst/>
            <a:gdLst/>
            <a:ahLst/>
            <a:cxnLst/>
            <a:rect l="l" t="t" r="r" b="b"/>
            <a:pathLst>
              <a:path w="4358806" h="1705383">
                <a:moveTo>
                  <a:pt x="0" y="0"/>
                </a:moveTo>
                <a:lnTo>
                  <a:pt x="4358806" y="0"/>
                </a:lnTo>
                <a:lnTo>
                  <a:pt x="4358806" y="1705382"/>
                </a:lnTo>
                <a:lnTo>
                  <a:pt x="0" y="1705382"/>
                </a:lnTo>
                <a:lnTo>
                  <a:pt x="0" y="0"/>
                </a:lnTo>
                <a:close/>
              </a:path>
            </a:pathLst>
          </a:custGeom>
          <a:blipFill>
            <a:blip r:embed="rId6"/>
            <a:stretch>
              <a:fillRect/>
            </a:stretch>
          </a:blipFill>
        </p:spPr>
      </p:sp>
      <p:sp>
        <p:nvSpPr>
          <p:cNvPr id="12" name="TextBox 12"/>
          <p:cNvSpPr txBox="1"/>
          <p:nvPr/>
        </p:nvSpPr>
        <p:spPr>
          <a:xfrm>
            <a:off x="330939" y="1287182"/>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3" name="TextBox 13"/>
          <p:cNvSpPr txBox="1"/>
          <p:nvPr/>
        </p:nvSpPr>
        <p:spPr>
          <a:xfrm>
            <a:off x="10755684" y="1306232"/>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4" name="TextBox 14"/>
          <p:cNvSpPr txBox="1"/>
          <p:nvPr/>
        </p:nvSpPr>
        <p:spPr>
          <a:xfrm>
            <a:off x="468510" y="6095622"/>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1466348" y="1997496"/>
            <a:ext cx="10383977" cy="4268968"/>
          </a:xfrm>
          <a:custGeom>
            <a:avLst/>
            <a:gdLst/>
            <a:ahLst/>
            <a:cxnLst/>
            <a:rect l="l" t="t" r="r" b="b"/>
            <a:pathLst>
              <a:path w="10383977" h="4268968">
                <a:moveTo>
                  <a:pt x="0" y="0"/>
                </a:moveTo>
                <a:lnTo>
                  <a:pt x="10383977" y="0"/>
                </a:lnTo>
                <a:lnTo>
                  <a:pt x="10383977" y="4268969"/>
                </a:lnTo>
                <a:lnTo>
                  <a:pt x="0" y="4268969"/>
                </a:lnTo>
                <a:lnTo>
                  <a:pt x="0" y="0"/>
                </a:lnTo>
                <a:close/>
              </a:path>
            </a:pathLst>
          </a:custGeom>
          <a:blipFill>
            <a:blip r:embed="rId4"/>
            <a:stretch>
              <a:fillRect/>
            </a:stretch>
          </a:blipFill>
        </p:spPr>
      </p:sp>
      <p:sp>
        <p:nvSpPr>
          <p:cNvPr id="6" name="Freeform 6"/>
          <p:cNvSpPr/>
          <p:nvPr/>
        </p:nvSpPr>
        <p:spPr>
          <a:xfrm>
            <a:off x="12546229" y="1178646"/>
            <a:ext cx="4713071" cy="7929708"/>
          </a:xfrm>
          <a:custGeom>
            <a:avLst/>
            <a:gdLst/>
            <a:ahLst/>
            <a:cxnLst/>
            <a:rect l="l" t="t" r="r" b="b"/>
            <a:pathLst>
              <a:path w="4713071" h="7929708">
                <a:moveTo>
                  <a:pt x="0" y="0"/>
                </a:moveTo>
                <a:lnTo>
                  <a:pt x="4713071" y="0"/>
                </a:lnTo>
                <a:lnTo>
                  <a:pt x="4713071" y="7929708"/>
                </a:lnTo>
                <a:lnTo>
                  <a:pt x="0" y="7929708"/>
                </a:lnTo>
                <a:lnTo>
                  <a:pt x="0" y="0"/>
                </a:lnTo>
                <a:close/>
              </a:path>
            </a:pathLst>
          </a:custGeom>
          <a:blipFill>
            <a:blip r:embed="rId5"/>
            <a:stretch>
              <a:fillRect/>
            </a:stretch>
          </a:blipFill>
        </p:spPr>
      </p:sp>
      <p:sp>
        <p:nvSpPr>
          <p:cNvPr id="7" name="TextBox 7"/>
          <p:cNvSpPr txBox="1"/>
          <p:nvPr/>
        </p:nvSpPr>
        <p:spPr>
          <a:xfrm>
            <a:off x="381583" y="457154"/>
            <a:ext cx="14662963" cy="1076417"/>
          </a:xfrm>
          <a:prstGeom prst="rect">
            <a:avLst/>
          </a:prstGeom>
        </p:spPr>
        <p:txBody>
          <a:bodyPr lIns="0" tIns="0" rIns="0" bIns="0" rtlCol="0" anchor="t">
            <a:spAutoFit/>
          </a:bodyPr>
          <a:lstStyle/>
          <a:p>
            <a:pPr algn="l">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9] What is the average yearly change in emissions per capita for each country?</a:t>
            </a:r>
          </a:p>
        </p:txBody>
      </p:sp>
      <p:sp>
        <p:nvSpPr>
          <p:cNvPr id="8" name="TextBox 8"/>
          <p:cNvSpPr txBox="1"/>
          <p:nvPr/>
        </p:nvSpPr>
        <p:spPr>
          <a:xfrm>
            <a:off x="562012" y="7109402"/>
            <a:ext cx="12192648" cy="1028792"/>
          </a:xfrm>
          <a:prstGeom prst="rect">
            <a:avLst/>
          </a:prstGeom>
        </p:spPr>
        <p:txBody>
          <a:bodyPr lIns="0" tIns="0" rIns="0" bIns="0" rtlCol="0" anchor="t">
            <a:spAutoFit/>
          </a:bodyPr>
          <a:lstStyle/>
          <a:p>
            <a:pPr algn="l">
              <a:lnSpc>
                <a:spcPts val="4048"/>
              </a:lnSpc>
              <a:spcBef>
                <a:spcPct val="0"/>
              </a:spcBef>
            </a:pPr>
            <a:r>
              <a:rPr lang="en-US" sz="3373" b="1">
                <a:solidFill>
                  <a:srgbClr val="000000"/>
                </a:solidFill>
                <a:latin typeface="Arial Bold"/>
                <a:ea typeface="Arial Bold"/>
                <a:cs typeface="Arial Bold"/>
                <a:sym typeface="Arial Bold"/>
              </a:rPr>
              <a:t>Emissions per person increase in some countries, stay stable in others, and slightly decrease in a few.</a:t>
            </a:r>
          </a:p>
        </p:txBody>
      </p:sp>
      <p:sp>
        <p:nvSpPr>
          <p:cNvPr id="9" name="Freeform 9"/>
          <p:cNvSpPr/>
          <p:nvPr/>
        </p:nvSpPr>
        <p:spPr>
          <a:xfrm>
            <a:off x="7940800" y="844174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0" name="Freeform 10"/>
          <p:cNvSpPr/>
          <p:nvPr/>
        </p:nvSpPr>
        <p:spPr>
          <a:xfrm>
            <a:off x="8093200" y="859414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1" name="Freeform 11"/>
          <p:cNvSpPr/>
          <p:nvPr/>
        </p:nvSpPr>
        <p:spPr>
          <a:xfrm>
            <a:off x="4208200" y="7933431"/>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2" name="Freeform 12"/>
          <p:cNvSpPr/>
          <p:nvPr/>
        </p:nvSpPr>
        <p:spPr>
          <a:xfrm>
            <a:off x="3766638" y="859414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3" name="Freeform 13"/>
          <p:cNvSpPr/>
          <p:nvPr/>
        </p:nvSpPr>
        <p:spPr>
          <a:xfrm>
            <a:off x="-959920" y="8441748"/>
            <a:ext cx="5616755" cy="2197555"/>
          </a:xfrm>
          <a:custGeom>
            <a:avLst/>
            <a:gdLst/>
            <a:ahLst/>
            <a:cxnLst/>
            <a:rect l="l" t="t" r="r" b="b"/>
            <a:pathLst>
              <a:path w="5616755" h="2197555">
                <a:moveTo>
                  <a:pt x="0" y="0"/>
                </a:moveTo>
                <a:lnTo>
                  <a:pt x="5616754" y="0"/>
                </a:lnTo>
                <a:lnTo>
                  <a:pt x="5616754" y="2197556"/>
                </a:lnTo>
                <a:lnTo>
                  <a:pt x="0" y="2197556"/>
                </a:lnTo>
                <a:lnTo>
                  <a:pt x="0" y="0"/>
                </a:lnTo>
                <a:close/>
              </a:path>
            </a:pathLst>
          </a:custGeom>
          <a:blipFill>
            <a:blip r:embed="rId6"/>
            <a:stretch>
              <a:fillRect/>
            </a:stretch>
          </a:blipFill>
        </p:spPr>
      </p:sp>
      <p:sp>
        <p:nvSpPr>
          <p:cNvPr id="14" name="TextBox 14"/>
          <p:cNvSpPr txBox="1"/>
          <p:nvPr/>
        </p:nvSpPr>
        <p:spPr>
          <a:xfrm>
            <a:off x="381583" y="1390696"/>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5" name="TextBox 15"/>
          <p:cNvSpPr txBox="1"/>
          <p:nvPr/>
        </p:nvSpPr>
        <p:spPr>
          <a:xfrm>
            <a:off x="10749177" y="1084520"/>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6" name="TextBox 16"/>
          <p:cNvSpPr txBox="1"/>
          <p:nvPr/>
        </p:nvSpPr>
        <p:spPr>
          <a:xfrm>
            <a:off x="365200" y="6355270"/>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848676" y="2576123"/>
            <a:ext cx="10550440" cy="3890814"/>
          </a:xfrm>
          <a:custGeom>
            <a:avLst/>
            <a:gdLst/>
            <a:ahLst/>
            <a:cxnLst/>
            <a:rect l="l" t="t" r="r" b="b"/>
            <a:pathLst>
              <a:path w="10550440" h="3890814">
                <a:moveTo>
                  <a:pt x="0" y="0"/>
                </a:moveTo>
                <a:lnTo>
                  <a:pt x="10550440" y="0"/>
                </a:lnTo>
                <a:lnTo>
                  <a:pt x="10550440" y="3890813"/>
                </a:lnTo>
                <a:lnTo>
                  <a:pt x="0" y="3890813"/>
                </a:lnTo>
                <a:lnTo>
                  <a:pt x="0" y="0"/>
                </a:lnTo>
                <a:close/>
              </a:path>
            </a:pathLst>
          </a:custGeom>
          <a:blipFill>
            <a:blip r:embed="rId4"/>
            <a:stretch>
              <a:fillRect/>
            </a:stretch>
          </a:blipFill>
        </p:spPr>
      </p:sp>
      <p:sp>
        <p:nvSpPr>
          <p:cNvPr id="6" name="Freeform 6"/>
          <p:cNvSpPr/>
          <p:nvPr/>
        </p:nvSpPr>
        <p:spPr>
          <a:xfrm>
            <a:off x="12327089" y="1192674"/>
            <a:ext cx="4444770" cy="8034777"/>
          </a:xfrm>
          <a:custGeom>
            <a:avLst/>
            <a:gdLst/>
            <a:ahLst/>
            <a:cxnLst/>
            <a:rect l="l" t="t" r="r" b="b"/>
            <a:pathLst>
              <a:path w="4444770" h="8034777">
                <a:moveTo>
                  <a:pt x="0" y="0"/>
                </a:moveTo>
                <a:lnTo>
                  <a:pt x="4444770" y="0"/>
                </a:lnTo>
                <a:lnTo>
                  <a:pt x="4444770" y="8034777"/>
                </a:lnTo>
                <a:lnTo>
                  <a:pt x="0" y="8034777"/>
                </a:lnTo>
                <a:lnTo>
                  <a:pt x="0" y="0"/>
                </a:lnTo>
                <a:close/>
              </a:path>
            </a:pathLst>
          </a:custGeom>
          <a:blipFill>
            <a:blip r:embed="rId5"/>
            <a:stretch>
              <a:fillRect/>
            </a:stretch>
          </a:blipFill>
        </p:spPr>
      </p:sp>
      <p:sp>
        <p:nvSpPr>
          <p:cNvPr id="7" name="TextBox 7"/>
          <p:cNvSpPr txBox="1"/>
          <p:nvPr/>
        </p:nvSpPr>
        <p:spPr>
          <a:xfrm>
            <a:off x="368099" y="457154"/>
            <a:ext cx="13872253" cy="1076417"/>
          </a:xfrm>
          <a:prstGeom prst="rect">
            <a:avLst/>
          </a:prstGeom>
        </p:spPr>
        <p:txBody>
          <a:bodyPr lIns="0" tIns="0" rIns="0" bIns="0" rtlCol="0" anchor="t">
            <a:spAutoFit/>
          </a:bodyPr>
          <a:lstStyle/>
          <a:p>
            <a:pPr algn="l">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10] What is the emission-to-GDP ratio for each country by year?</a:t>
            </a:r>
          </a:p>
        </p:txBody>
      </p:sp>
      <p:sp>
        <p:nvSpPr>
          <p:cNvPr id="8" name="TextBox 8"/>
          <p:cNvSpPr txBox="1"/>
          <p:nvPr/>
        </p:nvSpPr>
        <p:spPr>
          <a:xfrm>
            <a:off x="1028700" y="7335138"/>
            <a:ext cx="9464512" cy="1106610"/>
          </a:xfrm>
          <a:prstGeom prst="rect">
            <a:avLst/>
          </a:prstGeom>
        </p:spPr>
        <p:txBody>
          <a:bodyPr lIns="0" tIns="0" rIns="0" bIns="0" rtlCol="0" anchor="t">
            <a:spAutoFit/>
          </a:bodyPr>
          <a:lstStyle/>
          <a:p>
            <a:pPr algn="l">
              <a:lnSpc>
                <a:spcPts val="2932"/>
              </a:lnSpc>
              <a:spcBef>
                <a:spcPct val="0"/>
              </a:spcBef>
            </a:pPr>
            <a:r>
              <a:rPr lang="en-US" sz="2443" b="1">
                <a:solidFill>
                  <a:srgbClr val="000000"/>
                </a:solidFill>
                <a:latin typeface="Arial Bold"/>
                <a:ea typeface="Arial Bold"/>
                <a:cs typeface="Arial Bold"/>
                <a:sym typeface="Arial Bold"/>
              </a:rPr>
              <a:t>Countries with efficient energy use emition less per unit of GDP, while carbon-intensive economies have higher emission-to-GDP ratios.</a:t>
            </a:r>
          </a:p>
        </p:txBody>
      </p:sp>
      <p:sp>
        <p:nvSpPr>
          <p:cNvPr id="9" name="Freeform 9"/>
          <p:cNvSpPr/>
          <p:nvPr/>
        </p:nvSpPr>
        <p:spPr>
          <a:xfrm>
            <a:off x="-125064" y="8178698"/>
            <a:ext cx="5616755" cy="2197555"/>
          </a:xfrm>
          <a:custGeom>
            <a:avLst/>
            <a:gdLst/>
            <a:ahLst/>
            <a:cxnLst/>
            <a:rect l="l" t="t" r="r" b="b"/>
            <a:pathLst>
              <a:path w="5616755" h="2197555">
                <a:moveTo>
                  <a:pt x="0" y="0"/>
                </a:moveTo>
                <a:lnTo>
                  <a:pt x="5616754" y="0"/>
                </a:lnTo>
                <a:lnTo>
                  <a:pt x="5616754" y="2197556"/>
                </a:lnTo>
                <a:lnTo>
                  <a:pt x="0" y="2197556"/>
                </a:lnTo>
                <a:lnTo>
                  <a:pt x="0" y="0"/>
                </a:lnTo>
                <a:close/>
              </a:path>
            </a:pathLst>
          </a:custGeom>
          <a:blipFill>
            <a:blip r:embed="rId6"/>
            <a:stretch>
              <a:fillRect/>
            </a:stretch>
          </a:blipFill>
        </p:spPr>
      </p:sp>
      <p:sp>
        <p:nvSpPr>
          <p:cNvPr id="10" name="Freeform 10"/>
          <p:cNvSpPr/>
          <p:nvPr/>
        </p:nvSpPr>
        <p:spPr>
          <a:xfrm>
            <a:off x="6335623" y="8128673"/>
            <a:ext cx="5616755" cy="2197555"/>
          </a:xfrm>
          <a:custGeom>
            <a:avLst/>
            <a:gdLst/>
            <a:ahLst/>
            <a:cxnLst/>
            <a:rect l="l" t="t" r="r" b="b"/>
            <a:pathLst>
              <a:path w="5616755" h="2197555">
                <a:moveTo>
                  <a:pt x="0" y="0"/>
                </a:moveTo>
                <a:lnTo>
                  <a:pt x="5616754" y="0"/>
                </a:lnTo>
                <a:lnTo>
                  <a:pt x="5616754" y="2197556"/>
                </a:lnTo>
                <a:lnTo>
                  <a:pt x="0" y="2197556"/>
                </a:lnTo>
                <a:lnTo>
                  <a:pt x="0" y="0"/>
                </a:lnTo>
                <a:close/>
              </a:path>
            </a:pathLst>
          </a:custGeom>
          <a:blipFill>
            <a:blip r:embed="rId6"/>
            <a:stretch>
              <a:fillRect/>
            </a:stretch>
          </a:blipFill>
        </p:spPr>
      </p:sp>
      <p:sp>
        <p:nvSpPr>
          <p:cNvPr id="11" name="Freeform 11"/>
          <p:cNvSpPr/>
          <p:nvPr/>
        </p:nvSpPr>
        <p:spPr>
          <a:xfrm>
            <a:off x="3527245" y="844174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2" name="TextBox 12"/>
          <p:cNvSpPr txBox="1"/>
          <p:nvPr/>
        </p:nvSpPr>
        <p:spPr>
          <a:xfrm>
            <a:off x="368099" y="1666327"/>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3" name="TextBox 13"/>
          <p:cNvSpPr txBox="1"/>
          <p:nvPr/>
        </p:nvSpPr>
        <p:spPr>
          <a:xfrm>
            <a:off x="10297968" y="1248651"/>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4" name="TextBox 14"/>
          <p:cNvSpPr txBox="1"/>
          <p:nvPr/>
        </p:nvSpPr>
        <p:spPr>
          <a:xfrm>
            <a:off x="368099" y="6619336"/>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2092130" y="1855505"/>
            <a:ext cx="8567383" cy="4486902"/>
          </a:xfrm>
          <a:custGeom>
            <a:avLst/>
            <a:gdLst/>
            <a:ahLst/>
            <a:cxnLst/>
            <a:rect l="l" t="t" r="r" b="b"/>
            <a:pathLst>
              <a:path w="8567383" h="4486902">
                <a:moveTo>
                  <a:pt x="0" y="0"/>
                </a:moveTo>
                <a:lnTo>
                  <a:pt x="8567382" y="0"/>
                </a:lnTo>
                <a:lnTo>
                  <a:pt x="8567382" y="4486902"/>
                </a:lnTo>
                <a:lnTo>
                  <a:pt x="0" y="4486902"/>
                </a:lnTo>
                <a:lnTo>
                  <a:pt x="0" y="0"/>
                </a:lnTo>
                <a:close/>
              </a:path>
            </a:pathLst>
          </a:custGeom>
          <a:blipFill>
            <a:blip r:embed="rId4"/>
            <a:stretch>
              <a:fillRect/>
            </a:stretch>
          </a:blipFill>
        </p:spPr>
      </p:sp>
      <p:sp>
        <p:nvSpPr>
          <p:cNvPr id="6" name="Freeform 6"/>
          <p:cNvSpPr/>
          <p:nvPr/>
        </p:nvSpPr>
        <p:spPr>
          <a:xfrm>
            <a:off x="12784191" y="808861"/>
            <a:ext cx="5034606" cy="8468615"/>
          </a:xfrm>
          <a:custGeom>
            <a:avLst/>
            <a:gdLst/>
            <a:ahLst/>
            <a:cxnLst/>
            <a:rect l="l" t="t" r="r" b="b"/>
            <a:pathLst>
              <a:path w="5034606" h="8468615">
                <a:moveTo>
                  <a:pt x="0" y="0"/>
                </a:moveTo>
                <a:lnTo>
                  <a:pt x="5034606" y="0"/>
                </a:lnTo>
                <a:lnTo>
                  <a:pt x="5034606" y="8468615"/>
                </a:lnTo>
                <a:lnTo>
                  <a:pt x="0" y="8468615"/>
                </a:lnTo>
                <a:lnTo>
                  <a:pt x="0" y="0"/>
                </a:lnTo>
                <a:close/>
              </a:path>
            </a:pathLst>
          </a:custGeom>
          <a:blipFill>
            <a:blip r:embed="rId5"/>
            <a:stretch>
              <a:fillRect/>
            </a:stretch>
          </a:blipFill>
        </p:spPr>
      </p:sp>
      <p:sp>
        <p:nvSpPr>
          <p:cNvPr id="7" name="Freeform 7"/>
          <p:cNvSpPr/>
          <p:nvPr/>
        </p:nvSpPr>
        <p:spPr>
          <a:xfrm>
            <a:off x="-125064" y="8089445"/>
            <a:ext cx="5616755" cy="2197555"/>
          </a:xfrm>
          <a:custGeom>
            <a:avLst/>
            <a:gdLst/>
            <a:ahLst/>
            <a:cxnLst/>
            <a:rect l="l" t="t" r="r" b="b"/>
            <a:pathLst>
              <a:path w="5616755" h="2197555">
                <a:moveTo>
                  <a:pt x="0" y="0"/>
                </a:moveTo>
                <a:lnTo>
                  <a:pt x="5616754" y="0"/>
                </a:lnTo>
                <a:lnTo>
                  <a:pt x="5616754" y="2197555"/>
                </a:lnTo>
                <a:lnTo>
                  <a:pt x="0" y="2197555"/>
                </a:lnTo>
                <a:lnTo>
                  <a:pt x="0" y="0"/>
                </a:lnTo>
                <a:close/>
              </a:path>
            </a:pathLst>
          </a:custGeom>
          <a:blipFill>
            <a:blip r:embed="rId6"/>
            <a:stretch>
              <a:fillRect/>
            </a:stretch>
          </a:blipFill>
        </p:spPr>
      </p:sp>
      <p:sp>
        <p:nvSpPr>
          <p:cNvPr id="8" name="Freeform 8"/>
          <p:cNvSpPr/>
          <p:nvPr/>
        </p:nvSpPr>
        <p:spPr>
          <a:xfrm>
            <a:off x="5240125" y="8222569"/>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9" name="Freeform 9"/>
          <p:cNvSpPr/>
          <p:nvPr/>
        </p:nvSpPr>
        <p:spPr>
          <a:xfrm>
            <a:off x="7137538" y="7838647"/>
            <a:ext cx="2019462" cy="841869"/>
          </a:xfrm>
          <a:custGeom>
            <a:avLst/>
            <a:gdLst/>
            <a:ahLst/>
            <a:cxnLst/>
            <a:rect l="l" t="t" r="r" b="b"/>
            <a:pathLst>
              <a:path w="2019462" h="841869">
                <a:moveTo>
                  <a:pt x="0" y="0"/>
                </a:moveTo>
                <a:lnTo>
                  <a:pt x="2019462" y="0"/>
                </a:lnTo>
                <a:lnTo>
                  <a:pt x="2019462" y="841868"/>
                </a:lnTo>
                <a:lnTo>
                  <a:pt x="0" y="8418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327071" y="218140"/>
            <a:ext cx="15640396" cy="1076417"/>
          </a:xfrm>
          <a:prstGeom prst="rect">
            <a:avLst/>
          </a:prstGeom>
        </p:spPr>
        <p:txBody>
          <a:bodyPr lIns="0" tIns="0" rIns="0" bIns="0" rtlCol="0" anchor="t">
            <a:spAutoFit/>
          </a:bodyPr>
          <a:lstStyle/>
          <a:p>
            <a:pPr algn="l">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11] What is the energy consumption per capita for each country over the last decade?</a:t>
            </a:r>
          </a:p>
        </p:txBody>
      </p:sp>
      <p:sp>
        <p:nvSpPr>
          <p:cNvPr id="11" name="TextBox 11"/>
          <p:cNvSpPr txBox="1"/>
          <p:nvPr/>
        </p:nvSpPr>
        <p:spPr>
          <a:xfrm>
            <a:off x="608619" y="7084645"/>
            <a:ext cx="11943928" cy="754001"/>
          </a:xfrm>
          <a:prstGeom prst="rect">
            <a:avLst/>
          </a:prstGeom>
        </p:spPr>
        <p:txBody>
          <a:bodyPr lIns="0" tIns="0" rIns="0" bIns="0" rtlCol="0" anchor="t">
            <a:spAutoFit/>
          </a:bodyPr>
          <a:lstStyle/>
          <a:p>
            <a:pPr algn="l">
              <a:lnSpc>
                <a:spcPts val="2984"/>
              </a:lnSpc>
              <a:spcBef>
                <a:spcPct val="0"/>
              </a:spcBef>
            </a:pPr>
            <a:r>
              <a:rPr lang="en-US" sz="2487" b="1">
                <a:solidFill>
                  <a:srgbClr val="000000"/>
                </a:solidFill>
                <a:latin typeface="Arial Bold"/>
                <a:ea typeface="Arial Bold"/>
                <a:cs typeface="Arial Bold"/>
                <a:sym typeface="Arial Bold"/>
              </a:rPr>
              <a:t>Energy consumption per person has generally increased over the last decade in most countries, reflecting rising living standards and industrial activity</a:t>
            </a:r>
          </a:p>
        </p:txBody>
      </p:sp>
      <p:sp>
        <p:nvSpPr>
          <p:cNvPr id="12" name="TextBox 12"/>
          <p:cNvSpPr txBox="1"/>
          <p:nvPr/>
        </p:nvSpPr>
        <p:spPr>
          <a:xfrm>
            <a:off x="327071" y="1276643"/>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3" name="TextBox 13"/>
          <p:cNvSpPr txBox="1"/>
          <p:nvPr/>
        </p:nvSpPr>
        <p:spPr>
          <a:xfrm>
            <a:off x="10856880" y="904875"/>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4" name="TextBox 14"/>
          <p:cNvSpPr txBox="1"/>
          <p:nvPr/>
        </p:nvSpPr>
        <p:spPr>
          <a:xfrm>
            <a:off x="327071" y="6466232"/>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1028700" y="2332669"/>
            <a:ext cx="10387921" cy="4224293"/>
          </a:xfrm>
          <a:custGeom>
            <a:avLst/>
            <a:gdLst/>
            <a:ahLst/>
            <a:cxnLst/>
            <a:rect l="l" t="t" r="r" b="b"/>
            <a:pathLst>
              <a:path w="10387921" h="4224293">
                <a:moveTo>
                  <a:pt x="0" y="0"/>
                </a:moveTo>
                <a:lnTo>
                  <a:pt x="10387921" y="0"/>
                </a:lnTo>
                <a:lnTo>
                  <a:pt x="10387921" y="4224293"/>
                </a:lnTo>
                <a:lnTo>
                  <a:pt x="0" y="4224293"/>
                </a:lnTo>
                <a:lnTo>
                  <a:pt x="0" y="0"/>
                </a:lnTo>
                <a:close/>
              </a:path>
            </a:pathLst>
          </a:custGeom>
          <a:blipFill>
            <a:blip r:embed="rId4"/>
            <a:stretch>
              <a:fillRect/>
            </a:stretch>
          </a:blipFill>
        </p:spPr>
      </p:sp>
      <p:sp>
        <p:nvSpPr>
          <p:cNvPr id="6" name="Freeform 6"/>
          <p:cNvSpPr/>
          <p:nvPr/>
        </p:nvSpPr>
        <p:spPr>
          <a:xfrm>
            <a:off x="12835811" y="722802"/>
            <a:ext cx="4634415" cy="8554674"/>
          </a:xfrm>
          <a:custGeom>
            <a:avLst/>
            <a:gdLst/>
            <a:ahLst/>
            <a:cxnLst/>
            <a:rect l="l" t="t" r="r" b="b"/>
            <a:pathLst>
              <a:path w="4634415" h="8554674">
                <a:moveTo>
                  <a:pt x="0" y="0"/>
                </a:moveTo>
                <a:lnTo>
                  <a:pt x="4634415" y="0"/>
                </a:lnTo>
                <a:lnTo>
                  <a:pt x="4634415" y="8554674"/>
                </a:lnTo>
                <a:lnTo>
                  <a:pt x="0" y="8554674"/>
                </a:lnTo>
                <a:lnTo>
                  <a:pt x="0" y="0"/>
                </a:lnTo>
                <a:close/>
              </a:path>
            </a:pathLst>
          </a:custGeom>
          <a:blipFill>
            <a:blip r:embed="rId5"/>
            <a:stretch>
              <a:fillRect/>
            </a:stretch>
          </a:blipFill>
        </p:spPr>
      </p:sp>
      <p:sp>
        <p:nvSpPr>
          <p:cNvPr id="7" name="TextBox 7"/>
          <p:cNvSpPr txBox="1"/>
          <p:nvPr/>
        </p:nvSpPr>
        <p:spPr>
          <a:xfrm>
            <a:off x="241523" y="184595"/>
            <a:ext cx="15398873" cy="1076417"/>
          </a:xfrm>
          <a:prstGeom prst="rect">
            <a:avLst/>
          </a:prstGeom>
        </p:spPr>
        <p:txBody>
          <a:bodyPr lIns="0" tIns="0" rIns="0" bIns="0" rtlCol="0" anchor="t">
            <a:spAutoFit/>
          </a:bodyPr>
          <a:lstStyle/>
          <a:p>
            <a:pPr algn="l">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12]  How does energy production per capita vary across countries?</a:t>
            </a:r>
          </a:p>
        </p:txBody>
      </p:sp>
      <p:sp>
        <p:nvSpPr>
          <p:cNvPr id="8" name="TextBox 8"/>
          <p:cNvSpPr txBox="1"/>
          <p:nvPr/>
        </p:nvSpPr>
        <p:spPr>
          <a:xfrm>
            <a:off x="477471" y="7343401"/>
            <a:ext cx="12208945" cy="746044"/>
          </a:xfrm>
          <a:prstGeom prst="rect">
            <a:avLst/>
          </a:prstGeom>
        </p:spPr>
        <p:txBody>
          <a:bodyPr lIns="0" tIns="0" rIns="0" bIns="0" rtlCol="0" anchor="t">
            <a:spAutoFit/>
          </a:bodyPr>
          <a:lstStyle/>
          <a:p>
            <a:pPr algn="l">
              <a:lnSpc>
                <a:spcPts val="2914"/>
              </a:lnSpc>
              <a:spcBef>
                <a:spcPct val="0"/>
              </a:spcBef>
            </a:pPr>
            <a:r>
              <a:rPr lang="en-US" sz="2429" b="1">
                <a:solidFill>
                  <a:srgbClr val="000000"/>
                </a:solidFill>
                <a:latin typeface="Arial Bold"/>
                <a:ea typeface="Arial Bold"/>
                <a:cs typeface="Arial Bold"/>
                <a:sym typeface="Arial Bold"/>
              </a:rPr>
              <a:t>Energy production per person varies widely across countries, with some producing far more than they consume and others relying heavily on imports.</a:t>
            </a:r>
          </a:p>
        </p:txBody>
      </p:sp>
      <p:sp>
        <p:nvSpPr>
          <p:cNvPr id="9" name="Freeform 9"/>
          <p:cNvSpPr/>
          <p:nvPr/>
        </p:nvSpPr>
        <p:spPr>
          <a:xfrm>
            <a:off x="7940800" y="844174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0" name="Freeform 10"/>
          <p:cNvSpPr/>
          <p:nvPr/>
        </p:nvSpPr>
        <p:spPr>
          <a:xfrm>
            <a:off x="5132423" y="8089445"/>
            <a:ext cx="5616755" cy="2197555"/>
          </a:xfrm>
          <a:custGeom>
            <a:avLst/>
            <a:gdLst/>
            <a:ahLst/>
            <a:cxnLst/>
            <a:rect l="l" t="t" r="r" b="b"/>
            <a:pathLst>
              <a:path w="5616755" h="2197555">
                <a:moveTo>
                  <a:pt x="0" y="0"/>
                </a:moveTo>
                <a:lnTo>
                  <a:pt x="5616754" y="0"/>
                </a:lnTo>
                <a:lnTo>
                  <a:pt x="5616754" y="2197555"/>
                </a:lnTo>
                <a:lnTo>
                  <a:pt x="0" y="2197555"/>
                </a:lnTo>
                <a:lnTo>
                  <a:pt x="0" y="0"/>
                </a:lnTo>
                <a:close/>
              </a:path>
            </a:pathLst>
          </a:custGeom>
          <a:blipFill>
            <a:blip r:embed="rId6"/>
            <a:stretch>
              <a:fillRect/>
            </a:stretch>
          </a:blipFill>
        </p:spPr>
      </p:sp>
      <p:sp>
        <p:nvSpPr>
          <p:cNvPr id="11" name="Freeform 11"/>
          <p:cNvSpPr/>
          <p:nvPr/>
        </p:nvSpPr>
        <p:spPr>
          <a:xfrm>
            <a:off x="-337614" y="817869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2" name="TextBox 12"/>
          <p:cNvSpPr txBox="1"/>
          <p:nvPr/>
        </p:nvSpPr>
        <p:spPr>
          <a:xfrm>
            <a:off x="477471" y="1698505"/>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3" name="TextBox 13"/>
          <p:cNvSpPr txBox="1"/>
          <p:nvPr/>
        </p:nvSpPr>
        <p:spPr>
          <a:xfrm>
            <a:off x="10749177" y="1280829"/>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4" name="TextBox 14"/>
          <p:cNvSpPr txBox="1"/>
          <p:nvPr/>
        </p:nvSpPr>
        <p:spPr>
          <a:xfrm>
            <a:off x="241523" y="6617518"/>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1028700" y="2223575"/>
            <a:ext cx="10403661" cy="4314179"/>
          </a:xfrm>
          <a:custGeom>
            <a:avLst/>
            <a:gdLst/>
            <a:ahLst/>
            <a:cxnLst/>
            <a:rect l="l" t="t" r="r" b="b"/>
            <a:pathLst>
              <a:path w="10403661" h="4314179">
                <a:moveTo>
                  <a:pt x="0" y="0"/>
                </a:moveTo>
                <a:lnTo>
                  <a:pt x="10403661" y="0"/>
                </a:lnTo>
                <a:lnTo>
                  <a:pt x="10403661" y="4314179"/>
                </a:lnTo>
                <a:lnTo>
                  <a:pt x="0" y="4314179"/>
                </a:lnTo>
                <a:lnTo>
                  <a:pt x="0" y="0"/>
                </a:lnTo>
                <a:close/>
              </a:path>
            </a:pathLst>
          </a:custGeom>
          <a:blipFill>
            <a:blip r:embed="rId4"/>
            <a:stretch>
              <a:fillRect/>
            </a:stretch>
          </a:blipFill>
        </p:spPr>
      </p:sp>
      <p:sp>
        <p:nvSpPr>
          <p:cNvPr id="6" name="Freeform 6"/>
          <p:cNvSpPr/>
          <p:nvPr/>
        </p:nvSpPr>
        <p:spPr>
          <a:xfrm>
            <a:off x="11852639" y="1028700"/>
            <a:ext cx="5406661" cy="8095763"/>
          </a:xfrm>
          <a:custGeom>
            <a:avLst/>
            <a:gdLst/>
            <a:ahLst/>
            <a:cxnLst/>
            <a:rect l="l" t="t" r="r" b="b"/>
            <a:pathLst>
              <a:path w="5406661" h="8095763">
                <a:moveTo>
                  <a:pt x="0" y="0"/>
                </a:moveTo>
                <a:lnTo>
                  <a:pt x="5406661" y="0"/>
                </a:lnTo>
                <a:lnTo>
                  <a:pt x="5406661" y="8095763"/>
                </a:lnTo>
                <a:lnTo>
                  <a:pt x="0" y="8095763"/>
                </a:lnTo>
                <a:lnTo>
                  <a:pt x="0" y="0"/>
                </a:lnTo>
                <a:close/>
              </a:path>
            </a:pathLst>
          </a:custGeom>
          <a:blipFill>
            <a:blip r:embed="rId5"/>
            <a:stretch>
              <a:fillRect/>
            </a:stretch>
          </a:blipFill>
        </p:spPr>
      </p:sp>
      <p:sp>
        <p:nvSpPr>
          <p:cNvPr id="7" name="TextBox 7"/>
          <p:cNvSpPr txBox="1"/>
          <p:nvPr/>
        </p:nvSpPr>
        <p:spPr>
          <a:xfrm>
            <a:off x="432314" y="272651"/>
            <a:ext cx="12789034" cy="1076417"/>
          </a:xfrm>
          <a:prstGeom prst="rect">
            <a:avLst/>
          </a:prstGeom>
        </p:spPr>
        <p:txBody>
          <a:bodyPr lIns="0" tIns="0" rIns="0" bIns="0" rtlCol="0" anchor="t">
            <a:spAutoFit/>
          </a:bodyPr>
          <a:lstStyle/>
          <a:p>
            <a:pPr algn="l">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13] Which countries have the highest energy consumption relative to GDP?</a:t>
            </a:r>
          </a:p>
        </p:txBody>
      </p:sp>
      <p:sp>
        <p:nvSpPr>
          <p:cNvPr id="8" name="TextBox 8"/>
          <p:cNvSpPr txBox="1"/>
          <p:nvPr/>
        </p:nvSpPr>
        <p:spPr>
          <a:xfrm>
            <a:off x="578842" y="7194985"/>
            <a:ext cx="10853519" cy="1367311"/>
          </a:xfrm>
          <a:prstGeom prst="rect">
            <a:avLst/>
          </a:prstGeom>
        </p:spPr>
        <p:txBody>
          <a:bodyPr lIns="0" tIns="0" rIns="0" bIns="0" rtlCol="0" anchor="t">
            <a:spAutoFit/>
          </a:bodyPr>
          <a:lstStyle/>
          <a:p>
            <a:pPr algn="l">
              <a:lnSpc>
                <a:spcPts val="3603"/>
              </a:lnSpc>
              <a:spcBef>
                <a:spcPct val="0"/>
              </a:spcBef>
            </a:pPr>
            <a:r>
              <a:rPr lang="en-US" sz="3003" b="1">
                <a:solidFill>
                  <a:srgbClr val="000000"/>
                </a:solidFill>
                <a:latin typeface="Arial Bold"/>
                <a:ea typeface="Arial Bold"/>
                <a:cs typeface="Arial Bold"/>
                <a:sym typeface="Arial Bold"/>
              </a:rPr>
              <a:t>Some countries use a lot of energy to produce their economy (GDP), while others use less, showing they are more energy-efficient</a:t>
            </a:r>
          </a:p>
        </p:txBody>
      </p:sp>
      <p:sp>
        <p:nvSpPr>
          <p:cNvPr id="9" name="Freeform 9"/>
          <p:cNvSpPr/>
          <p:nvPr/>
        </p:nvSpPr>
        <p:spPr>
          <a:xfrm>
            <a:off x="-337614" y="817869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0" name="Freeform 10"/>
          <p:cNvSpPr/>
          <p:nvPr/>
        </p:nvSpPr>
        <p:spPr>
          <a:xfrm>
            <a:off x="1028700" y="8222569"/>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1" name="Freeform 11"/>
          <p:cNvSpPr/>
          <p:nvPr/>
        </p:nvSpPr>
        <p:spPr>
          <a:xfrm>
            <a:off x="4662533" y="817869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2" name="Freeform 12"/>
          <p:cNvSpPr/>
          <p:nvPr/>
        </p:nvSpPr>
        <p:spPr>
          <a:xfrm>
            <a:off x="8194387" y="8717702"/>
            <a:ext cx="5616755" cy="2197555"/>
          </a:xfrm>
          <a:custGeom>
            <a:avLst/>
            <a:gdLst/>
            <a:ahLst/>
            <a:cxnLst/>
            <a:rect l="l" t="t" r="r" b="b"/>
            <a:pathLst>
              <a:path w="5616755" h="2197555">
                <a:moveTo>
                  <a:pt x="0" y="0"/>
                </a:moveTo>
                <a:lnTo>
                  <a:pt x="5616754" y="0"/>
                </a:lnTo>
                <a:lnTo>
                  <a:pt x="5616754" y="2197555"/>
                </a:lnTo>
                <a:lnTo>
                  <a:pt x="0" y="2197555"/>
                </a:lnTo>
                <a:lnTo>
                  <a:pt x="0" y="0"/>
                </a:lnTo>
                <a:close/>
              </a:path>
            </a:pathLst>
          </a:custGeom>
          <a:blipFill>
            <a:blip r:embed="rId6"/>
            <a:stretch>
              <a:fillRect/>
            </a:stretch>
          </a:blipFill>
        </p:spPr>
      </p:sp>
      <p:sp>
        <p:nvSpPr>
          <p:cNvPr id="13" name="TextBox 13"/>
          <p:cNvSpPr txBox="1"/>
          <p:nvPr/>
        </p:nvSpPr>
        <p:spPr>
          <a:xfrm>
            <a:off x="432314" y="1589412"/>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4" name="TextBox 14"/>
          <p:cNvSpPr txBox="1"/>
          <p:nvPr/>
        </p:nvSpPr>
        <p:spPr>
          <a:xfrm>
            <a:off x="9901616" y="1225243"/>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5" name="TextBox 15"/>
          <p:cNvSpPr txBox="1"/>
          <p:nvPr/>
        </p:nvSpPr>
        <p:spPr>
          <a:xfrm>
            <a:off x="268468" y="6653484"/>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694456" y="2015310"/>
            <a:ext cx="7686587" cy="5117702"/>
          </a:xfrm>
          <a:custGeom>
            <a:avLst/>
            <a:gdLst/>
            <a:ahLst/>
            <a:cxnLst/>
            <a:rect l="l" t="t" r="r" b="b"/>
            <a:pathLst>
              <a:path w="7686587" h="5117702">
                <a:moveTo>
                  <a:pt x="0" y="0"/>
                </a:moveTo>
                <a:lnTo>
                  <a:pt x="7686588" y="0"/>
                </a:lnTo>
                <a:lnTo>
                  <a:pt x="7686588" y="5117701"/>
                </a:lnTo>
                <a:lnTo>
                  <a:pt x="0" y="5117701"/>
                </a:lnTo>
                <a:lnTo>
                  <a:pt x="0" y="0"/>
                </a:lnTo>
                <a:close/>
              </a:path>
            </a:pathLst>
          </a:custGeom>
          <a:blipFill>
            <a:blip r:embed="rId4"/>
            <a:stretch>
              <a:fillRect/>
            </a:stretch>
          </a:blipFill>
        </p:spPr>
      </p:sp>
      <p:sp>
        <p:nvSpPr>
          <p:cNvPr id="6" name="Freeform 6"/>
          <p:cNvSpPr/>
          <p:nvPr/>
        </p:nvSpPr>
        <p:spPr>
          <a:xfrm>
            <a:off x="9144000" y="1368966"/>
            <a:ext cx="8384882" cy="5905481"/>
          </a:xfrm>
          <a:custGeom>
            <a:avLst/>
            <a:gdLst/>
            <a:ahLst/>
            <a:cxnLst/>
            <a:rect l="l" t="t" r="r" b="b"/>
            <a:pathLst>
              <a:path w="8384882" h="5905481">
                <a:moveTo>
                  <a:pt x="0" y="0"/>
                </a:moveTo>
                <a:lnTo>
                  <a:pt x="8384882" y="0"/>
                </a:lnTo>
                <a:lnTo>
                  <a:pt x="8384882" y="5905482"/>
                </a:lnTo>
                <a:lnTo>
                  <a:pt x="0" y="5905482"/>
                </a:lnTo>
                <a:lnTo>
                  <a:pt x="0" y="0"/>
                </a:lnTo>
                <a:close/>
              </a:path>
            </a:pathLst>
          </a:custGeom>
          <a:blipFill>
            <a:blip r:embed="rId5"/>
            <a:stretch>
              <a:fillRect/>
            </a:stretch>
          </a:blipFill>
        </p:spPr>
      </p:sp>
      <p:sp>
        <p:nvSpPr>
          <p:cNvPr id="7" name="Freeform 7"/>
          <p:cNvSpPr/>
          <p:nvPr/>
        </p:nvSpPr>
        <p:spPr>
          <a:xfrm>
            <a:off x="0" y="8813385"/>
            <a:ext cx="3293868" cy="1692225"/>
          </a:xfrm>
          <a:custGeom>
            <a:avLst/>
            <a:gdLst/>
            <a:ahLst/>
            <a:cxnLst/>
            <a:rect l="l" t="t" r="r" b="b"/>
            <a:pathLst>
              <a:path w="3293868" h="1692225">
                <a:moveTo>
                  <a:pt x="0" y="0"/>
                </a:moveTo>
                <a:lnTo>
                  <a:pt x="3293868" y="0"/>
                </a:lnTo>
                <a:lnTo>
                  <a:pt x="3293868" y="1692224"/>
                </a:lnTo>
                <a:lnTo>
                  <a:pt x="0" y="1692224"/>
                </a:lnTo>
                <a:lnTo>
                  <a:pt x="0" y="0"/>
                </a:lnTo>
                <a:close/>
              </a:path>
            </a:pathLst>
          </a:custGeom>
          <a:blipFill>
            <a:blip r:embed="rId6"/>
            <a:stretch>
              <a:fillRect/>
            </a:stretch>
          </a:blipFill>
        </p:spPr>
      </p:sp>
      <p:sp>
        <p:nvSpPr>
          <p:cNvPr id="8" name="TextBox 8"/>
          <p:cNvSpPr txBox="1"/>
          <p:nvPr/>
        </p:nvSpPr>
        <p:spPr>
          <a:xfrm>
            <a:off x="163536" y="163628"/>
            <a:ext cx="17259300" cy="1076417"/>
          </a:xfrm>
          <a:prstGeom prst="rect">
            <a:avLst/>
          </a:prstGeom>
        </p:spPr>
        <p:txBody>
          <a:bodyPr lIns="0" tIns="0" rIns="0" bIns="0" rtlCol="0" anchor="t">
            <a:spAutoFit/>
          </a:bodyPr>
          <a:lstStyle/>
          <a:p>
            <a:pPr algn="l">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14]  What are the top 10 countries by population and how do their emissions compare?</a:t>
            </a:r>
          </a:p>
        </p:txBody>
      </p:sp>
      <p:sp>
        <p:nvSpPr>
          <p:cNvPr id="9" name="TextBox 9"/>
          <p:cNvSpPr txBox="1"/>
          <p:nvPr/>
        </p:nvSpPr>
        <p:spPr>
          <a:xfrm>
            <a:off x="642694" y="7903098"/>
            <a:ext cx="16300983" cy="962458"/>
          </a:xfrm>
          <a:prstGeom prst="rect">
            <a:avLst/>
          </a:prstGeom>
        </p:spPr>
        <p:txBody>
          <a:bodyPr lIns="0" tIns="0" rIns="0" bIns="0" rtlCol="0" anchor="t">
            <a:spAutoFit/>
          </a:bodyPr>
          <a:lstStyle/>
          <a:p>
            <a:pPr algn="l">
              <a:lnSpc>
                <a:spcPts val="3782"/>
              </a:lnSpc>
              <a:spcBef>
                <a:spcPct val="0"/>
              </a:spcBef>
            </a:pPr>
            <a:r>
              <a:rPr lang="en-US" sz="3152" b="1">
                <a:solidFill>
                  <a:srgbClr val="000000"/>
                </a:solidFill>
                <a:latin typeface="Arial Bold"/>
                <a:ea typeface="Arial Bold"/>
                <a:cs typeface="Arial Bold"/>
                <a:sym typeface="Arial Bold"/>
              </a:rPr>
              <a:t>The 10 countries with the largest populations usually produce the most total emissions, but some have fewer emissions per person than smaller countries</a:t>
            </a:r>
          </a:p>
        </p:txBody>
      </p:sp>
      <p:sp>
        <p:nvSpPr>
          <p:cNvPr id="10" name="Freeform 10"/>
          <p:cNvSpPr/>
          <p:nvPr/>
        </p:nvSpPr>
        <p:spPr>
          <a:xfrm>
            <a:off x="2359792" y="8727900"/>
            <a:ext cx="3293868" cy="1692225"/>
          </a:xfrm>
          <a:custGeom>
            <a:avLst/>
            <a:gdLst/>
            <a:ahLst/>
            <a:cxnLst/>
            <a:rect l="l" t="t" r="r" b="b"/>
            <a:pathLst>
              <a:path w="3293868" h="1692225">
                <a:moveTo>
                  <a:pt x="0" y="0"/>
                </a:moveTo>
                <a:lnTo>
                  <a:pt x="3293869" y="0"/>
                </a:lnTo>
                <a:lnTo>
                  <a:pt x="3293869" y="1692225"/>
                </a:lnTo>
                <a:lnTo>
                  <a:pt x="0" y="1692225"/>
                </a:lnTo>
                <a:lnTo>
                  <a:pt x="0" y="0"/>
                </a:lnTo>
                <a:close/>
              </a:path>
            </a:pathLst>
          </a:custGeom>
          <a:blipFill>
            <a:blip r:embed="rId6"/>
            <a:stretch>
              <a:fillRect/>
            </a:stretch>
          </a:blipFill>
        </p:spPr>
      </p:sp>
      <p:sp>
        <p:nvSpPr>
          <p:cNvPr id="11" name="Freeform 11"/>
          <p:cNvSpPr/>
          <p:nvPr/>
        </p:nvSpPr>
        <p:spPr>
          <a:xfrm>
            <a:off x="9927480" y="8936126"/>
            <a:ext cx="3293868" cy="1692225"/>
          </a:xfrm>
          <a:custGeom>
            <a:avLst/>
            <a:gdLst/>
            <a:ahLst/>
            <a:cxnLst/>
            <a:rect l="l" t="t" r="r" b="b"/>
            <a:pathLst>
              <a:path w="3293868" h="1692225">
                <a:moveTo>
                  <a:pt x="0" y="0"/>
                </a:moveTo>
                <a:lnTo>
                  <a:pt x="3293868" y="0"/>
                </a:lnTo>
                <a:lnTo>
                  <a:pt x="3293868" y="1692224"/>
                </a:lnTo>
                <a:lnTo>
                  <a:pt x="0" y="1692224"/>
                </a:lnTo>
                <a:lnTo>
                  <a:pt x="0" y="0"/>
                </a:lnTo>
                <a:close/>
              </a:path>
            </a:pathLst>
          </a:custGeom>
          <a:blipFill>
            <a:blip r:embed="rId6"/>
            <a:stretch>
              <a:fillRect/>
            </a:stretch>
          </a:blipFill>
        </p:spPr>
      </p:sp>
      <p:sp>
        <p:nvSpPr>
          <p:cNvPr id="12" name="Freeform 12"/>
          <p:cNvSpPr/>
          <p:nvPr/>
        </p:nvSpPr>
        <p:spPr>
          <a:xfrm>
            <a:off x="6610674" y="8727900"/>
            <a:ext cx="3293868" cy="1692225"/>
          </a:xfrm>
          <a:custGeom>
            <a:avLst/>
            <a:gdLst/>
            <a:ahLst/>
            <a:cxnLst/>
            <a:rect l="l" t="t" r="r" b="b"/>
            <a:pathLst>
              <a:path w="3293868" h="1692225">
                <a:moveTo>
                  <a:pt x="0" y="0"/>
                </a:moveTo>
                <a:lnTo>
                  <a:pt x="3293868" y="0"/>
                </a:lnTo>
                <a:lnTo>
                  <a:pt x="3293868" y="1692225"/>
                </a:lnTo>
                <a:lnTo>
                  <a:pt x="0" y="1692225"/>
                </a:lnTo>
                <a:lnTo>
                  <a:pt x="0" y="0"/>
                </a:lnTo>
                <a:close/>
              </a:path>
            </a:pathLst>
          </a:custGeom>
          <a:blipFill>
            <a:blip r:embed="rId6"/>
            <a:stretch>
              <a:fillRect/>
            </a:stretch>
          </a:blipFill>
        </p:spPr>
      </p:sp>
      <p:sp>
        <p:nvSpPr>
          <p:cNvPr id="13" name="Freeform 13"/>
          <p:cNvSpPr/>
          <p:nvPr/>
        </p:nvSpPr>
        <p:spPr>
          <a:xfrm>
            <a:off x="4963740" y="8727900"/>
            <a:ext cx="3293868" cy="1692225"/>
          </a:xfrm>
          <a:custGeom>
            <a:avLst/>
            <a:gdLst/>
            <a:ahLst/>
            <a:cxnLst/>
            <a:rect l="l" t="t" r="r" b="b"/>
            <a:pathLst>
              <a:path w="3293868" h="1692225">
                <a:moveTo>
                  <a:pt x="0" y="0"/>
                </a:moveTo>
                <a:lnTo>
                  <a:pt x="3293868" y="0"/>
                </a:lnTo>
                <a:lnTo>
                  <a:pt x="3293868" y="1692225"/>
                </a:lnTo>
                <a:lnTo>
                  <a:pt x="0" y="1692225"/>
                </a:lnTo>
                <a:lnTo>
                  <a:pt x="0" y="0"/>
                </a:lnTo>
                <a:close/>
              </a:path>
            </a:pathLst>
          </a:custGeom>
          <a:blipFill>
            <a:blip r:embed="rId6"/>
            <a:stretch>
              <a:fillRect/>
            </a:stretch>
          </a:blipFill>
        </p:spPr>
      </p:sp>
      <p:sp>
        <p:nvSpPr>
          <p:cNvPr id="14" name="Freeform 14"/>
          <p:cNvSpPr/>
          <p:nvPr/>
        </p:nvSpPr>
        <p:spPr>
          <a:xfrm>
            <a:off x="8793186" y="8727900"/>
            <a:ext cx="3293868" cy="1692225"/>
          </a:xfrm>
          <a:custGeom>
            <a:avLst/>
            <a:gdLst/>
            <a:ahLst/>
            <a:cxnLst/>
            <a:rect l="l" t="t" r="r" b="b"/>
            <a:pathLst>
              <a:path w="3293868" h="1692225">
                <a:moveTo>
                  <a:pt x="0" y="0"/>
                </a:moveTo>
                <a:lnTo>
                  <a:pt x="3293868" y="0"/>
                </a:lnTo>
                <a:lnTo>
                  <a:pt x="3293868" y="1692225"/>
                </a:lnTo>
                <a:lnTo>
                  <a:pt x="0" y="1692225"/>
                </a:lnTo>
                <a:lnTo>
                  <a:pt x="0" y="0"/>
                </a:lnTo>
                <a:close/>
              </a:path>
            </a:pathLst>
          </a:custGeom>
          <a:blipFill>
            <a:blip r:embed="rId6"/>
            <a:stretch>
              <a:fillRect/>
            </a:stretch>
          </a:blipFill>
        </p:spPr>
      </p:sp>
      <p:sp>
        <p:nvSpPr>
          <p:cNvPr id="15" name="TextBox 15"/>
          <p:cNvSpPr txBox="1"/>
          <p:nvPr/>
        </p:nvSpPr>
        <p:spPr>
          <a:xfrm>
            <a:off x="163536" y="1381146"/>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6" name="TextBox 16"/>
          <p:cNvSpPr txBox="1"/>
          <p:nvPr/>
        </p:nvSpPr>
        <p:spPr>
          <a:xfrm>
            <a:off x="8793186" y="808415"/>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7" name="TextBox 17"/>
          <p:cNvSpPr txBox="1"/>
          <p:nvPr/>
        </p:nvSpPr>
        <p:spPr>
          <a:xfrm>
            <a:off x="438679" y="7294936"/>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sp>
        <p:nvSpPr>
          <p:cNvPr id="3" name="Freeform 3"/>
          <p:cNvSpPr/>
          <p:nvPr/>
        </p:nvSpPr>
        <p:spPr>
          <a:xfrm>
            <a:off x="6058763" y="6198651"/>
            <a:ext cx="8774702" cy="4961363"/>
          </a:xfrm>
          <a:custGeom>
            <a:avLst/>
            <a:gdLst/>
            <a:ahLst/>
            <a:cxnLst/>
            <a:rect l="l" t="t" r="r" b="b"/>
            <a:pathLst>
              <a:path w="8774702" h="4961363">
                <a:moveTo>
                  <a:pt x="0" y="0"/>
                </a:moveTo>
                <a:lnTo>
                  <a:pt x="8774702" y="0"/>
                </a:lnTo>
                <a:lnTo>
                  <a:pt x="8774702" y="4961363"/>
                </a:lnTo>
                <a:lnTo>
                  <a:pt x="0" y="4961363"/>
                </a:lnTo>
                <a:lnTo>
                  <a:pt x="0" y="0"/>
                </a:lnTo>
                <a:close/>
              </a:path>
            </a:pathLst>
          </a:custGeom>
          <a:blipFill>
            <a:blip r:embed="rId3"/>
            <a:stretch>
              <a:fillRect/>
            </a:stretch>
          </a:blipFill>
        </p:spPr>
      </p:sp>
      <p:grpSp>
        <p:nvGrpSpPr>
          <p:cNvPr id="4" name="Group 4"/>
          <p:cNvGrpSpPr>
            <a:grpSpLocks noChangeAspect="1"/>
          </p:cNvGrpSpPr>
          <p:nvPr/>
        </p:nvGrpSpPr>
        <p:grpSpPr>
          <a:xfrm>
            <a:off x="13221348" y="9277476"/>
            <a:ext cx="4838096" cy="1009524"/>
            <a:chOff x="0" y="0"/>
            <a:chExt cx="6450794" cy="1346032"/>
          </a:xfrm>
        </p:grpSpPr>
        <p:sp>
          <p:nvSpPr>
            <p:cNvPr id="5" name="Freeform 5"/>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
        <p:nvSpPr>
          <p:cNvPr id="6" name="Freeform 6"/>
          <p:cNvSpPr/>
          <p:nvPr/>
        </p:nvSpPr>
        <p:spPr>
          <a:xfrm>
            <a:off x="1223006" y="816941"/>
            <a:ext cx="16627801" cy="1953767"/>
          </a:xfrm>
          <a:custGeom>
            <a:avLst/>
            <a:gdLst/>
            <a:ahLst/>
            <a:cxnLst/>
            <a:rect l="l" t="t" r="r" b="b"/>
            <a:pathLst>
              <a:path w="16627801" h="1953767">
                <a:moveTo>
                  <a:pt x="0" y="0"/>
                </a:moveTo>
                <a:lnTo>
                  <a:pt x="16627801" y="0"/>
                </a:lnTo>
                <a:lnTo>
                  <a:pt x="16627801" y="1953767"/>
                </a:lnTo>
                <a:lnTo>
                  <a:pt x="0" y="1953767"/>
                </a:lnTo>
                <a:lnTo>
                  <a:pt x="0" y="0"/>
                </a:lnTo>
                <a:close/>
              </a:path>
            </a:pathLst>
          </a:custGeom>
          <a:blipFill>
            <a:blip r:embed="rId5"/>
            <a:stretch>
              <a:fillRect/>
            </a:stretch>
          </a:blipFill>
        </p:spPr>
      </p:sp>
      <p:sp>
        <p:nvSpPr>
          <p:cNvPr id="7" name="Freeform 7"/>
          <p:cNvSpPr/>
          <p:nvPr/>
        </p:nvSpPr>
        <p:spPr>
          <a:xfrm>
            <a:off x="133047" y="2770708"/>
            <a:ext cx="5427264" cy="7497855"/>
          </a:xfrm>
          <a:custGeom>
            <a:avLst/>
            <a:gdLst/>
            <a:ahLst/>
            <a:cxnLst/>
            <a:rect l="l" t="t" r="r" b="b"/>
            <a:pathLst>
              <a:path w="5427264" h="7497855">
                <a:moveTo>
                  <a:pt x="0" y="0"/>
                </a:moveTo>
                <a:lnTo>
                  <a:pt x="5427264" y="0"/>
                </a:lnTo>
                <a:lnTo>
                  <a:pt x="5427264" y="7497855"/>
                </a:lnTo>
                <a:lnTo>
                  <a:pt x="0" y="7497855"/>
                </a:lnTo>
                <a:lnTo>
                  <a:pt x="0" y="0"/>
                </a:lnTo>
                <a:close/>
              </a:path>
            </a:pathLst>
          </a:custGeom>
          <a:blipFill>
            <a:blip r:embed="rId6"/>
            <a:stretch>
              <a:fillRect/>
            </a:stretch>
          </a:blipFill>
        </p:spPr>
      </p:sp>
      <p:sp>
        <p:nvSpPr>
          <p:cNvPr id="8" name="Freeform 8"/>
          <p:cNvSpPr/>
          <p:nvPr/>
        </p:nvSpPr>
        <p:spPr>
          <a:xfrm>
            <a:off x="10589657" y="6519636"/>
            <a:ext cx="4243808" cy="1826606"/>
          </a:xfrm>
          <a:custGeom>
            <a:avLst/>
            <a:gdLst/>
            <a:ahLst/>
            <a:cxnLst/>
            <a:rect l="l" t="t" r="r" b="b"/>
            <a:pathLst>
              <a:path w="4243808" h="1826606">
                <a:moveTo>
                  <a:pt x="0" y="0"/>
                </a:moveTo>
                <a:lnTo>
                  <a:pt x="4243808" y="0"/>
                </a:lnTo>
                <a:lnTo>
                  <a:pt x="4243808" y="1826605"/>
                </a:lnTo>
                <a:lnTo>
                  <a:pt x="0" y="1826605"/>
                </a:lnTo>
                <a:lnTo>
                  <a:pt x="0" y="0"/>
                </a:lnTo>
                <a:close/>
              </a:path>
            </a:pathLst>
          </a:custGeom>
          <a:blipFill>
            <a:blip r:embed="rId7"/>
            <a:stretch>
              <a:fillRect/>
            </a:stretch>
          </a:blipFill>
        </p:spPr>
      </p:sp>
      <p:sp>
        <p:nvSpPr>
          <p:cNvPr id="9" name="Freeform 9"/>
          <p:cNvSpPr/>
          <p:nvPr/>
        </p:nvSpPr>
        <p:spPr>
          <a:xfrm>
            <a:off x="12747151" y="6198651"/>
            <a:ext cx="5786489" cy="1220013"/>
          </a:xfrm>
          <a:custGeom>
            <a:avLst/>
            <a:gdLst/>
            <a:ahLst/>
            <a:cxnLst/>
            <a:rect l="l" t="t" r="r" b="b"/>
            <a:pathLst>
              <a:path w="5786489" h="1220013">
                <a:moveTo>
                  <a:pt x="0" y="0"/>
                </a:moveTo>
                <a:lnTo>
                  <a:pt x="5786489" y="0"/>
                </a:lnTo>
                <a:lnTo>
                  <a:pt x="5786489" y="1220014"/>
                </a:lnTo>
                <a:lnTo>
                  <a:pt x="0" y="1220014"/>
                </a:lnTo>
                <a:lnTo>
                  <a:pt x="0" y="0"/>
                </a:lnTo>
                <a:close/>
              </a:path>
            </a:pathLst>
          </a:custGeom>
          <a:blipFill>
            <a:blip r:embed="rId8"/>
            <a:stretch>
              <a:fillRect/>
            </a:stretch>
          </a:blipFill>
        </p:spPr>
      </p:sp>
      <p:sp>
        <p:nvSpPr>
          <p:cNvPr id="10" name="TextBox 10"/>
          <p:cNvSpPr txBox="1"/>
          <p:nvPr/>
        </p:nvSpPr>
        <p:spPr>
          <a:xfrm>
            <a:off x="0" y="245396"/>
            <a:ext cx="16128733" cy="571546"/>
          </a:xfrm>
          <a:prstGeom prst="rect">
            <a:avLst/>
          </a:prstGeom>
        </p:spPr>
        <p:txBody>
          <a:bodyPr lIns="0" tIns="0" rIns="0" bIns="0" rtlCol="0" anchor="t">
            <a:spAutoFit/>
          </a:bodyPr>
          <a:lstStyle/>
          <a:p>
            <a:pPr algn="ctr">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 15] What is the global share (%) of emissions by country?</a:t>
            </a:r>
          </a:p>
        </p:txBody>
      </p:sp>
      <p:sp>
        <p:nvSpPr>
          <p:cNvPr id="11" name="TextBox 11"/>
          <p:cNvSpPr txBox="1"/>
          <p:nvPr/>
        </p:nvSpPr>
        <p:spPr>
          <a:xfrm>
            <a:off x="6815189" y="4773885"/>
            <a:ext cx="9764816" cy="1424766"/>
          </a:xfrm>
          <a:prstGeom prst="rect">
            <a:avLst/>
          </a:prstGeom>
        </p:spPr>
        <p:txBody>
          <a:bodyPr lIns="0" tIns="0" rIns="0" bIns="0" rtlCol="0" anchor="t">
            <a:spAutoFit/>
          </a:bodyPr>
          <a:lstStyle/>
          <a:p>
            <a:pPr algn="l">
              <a:lnSpc>
                <a:spcPts val="3757"/>
              </a:lnSpc>
              <a:spcBef>
                <a:spcPct val="0"/>
              </a:spcBef>
            </a:pPr>
            <a:r>
              <a:rPr lang="en-US" sz="3131" b="1">
                <a:solidFill>
                  <a:srgbClr val="000000"/>
                </a:solidFill>
                <a:latin typeface="Arial Bold"/>
                <a:ea typeface="Arial Bold"/>
                <a:cs typeface="Arial Bold"/>
                <a:sym typeface="Arial Bold"/>
              </a:rPr>
              <a:t>A few countries produce most of the world’s emissions, while many countries contribute only a small share</a:t>
            </a:r>
          </a:p>
        </p:txBody>
      </p:sp>
      <p:sp>
        <p:nvSpPr>
          <p:cNvPr id="12" name="TextBox 12"/>
          <p:cNvSpPr txBox="1"/>
          <p:nvPr/>
        </p:nvSpPr>
        <p:spPr>
          <a:xfrm>
            <a:off x="-330806" y="914400"/>
            <a:ext cx="1829172" cy="477034"/>
          </a:xfrm>
          <a:prstGeom prst="rect">
            <a:avLst/>
          </a:prstGeom>
        </p:spPr>
        <p:txBody>
          <a:bodyPr lIns="0" tIns="0" rIns="0" bIns="0" rtlCol="0" anchor="t">
            <a:spAutoFit/>
          </a:bodyPr>
          <a:lstStyle/>
          <a:p>
            <a:pPr algn="ctr">
              <a:lnSpc>
                <a:spcPts val="3335"/>
              </a:lnSpc>
            </a:pPr>
            <a:r>
              <a:rPr lang="en-US" sz="2382" b="1">
                <a:solidFill>
                  <a:srgbClr val="FFFFFF"/>
                </a:solidFill>
                <a:latin typeface="Overpass Ultra-Bold"/>
                <a:ea typeface="Overpass Ultra-Bold"/>
                <a:cs typeface="Overpass Ultra-Bold"/>
                <a:sym typeface="Overpass Ultra-Bold"/>
              </a:rPr>
              <a:t>Query</a:t>
            </a:r>
          </a:p>
        </p:txBody>
      </p:sp>
      <p:sp>
        <p:nvSpPr>
          <p:cNvPr id="13" name="TextBox 13"/>
          <p:cNvSpPr txBox="1"/>
          <p:nvPr/>
        </p:nvSpPr>
        <p:spPr>
          <a:xfrm>
            <a:off x="4957615" y="3165608"/>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4" name="TextBox 14"/>
          <p:cNvSpPr txBox="1"/>
          <p:nvPr/>
        </p:nvSpPr>
        <p:spPr>
          <a:xfrm>
            <a:off x="6941705" y="4142492"/>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4457827" y="2606157"/>
            <a:ext cx="8712839" cy="6971079"/>
          </a:xfrm>
          <a:prstGeom prst="rect">
            <a:avLst/>
          </a:prstGeom>
          <a:noFill/>
          <a:ln>
            <a:noFill/>
          </a:ln>
        </p:spPr>
        <p:txBody>
          <a:bodyPr spcFirstLastPara="1" wrap="square" lIns="137138" tIns="68550" rIns="137138" bIns="68550" anchor="t" anchorCtr="0">
            <a:spAutoFit/>
          </a:bodyPr>
          <a:lstStyle/>
          <a:p>
            <a:pPr>
              <a:lnSpc>
                <a:spcPct val="150000"/>
              </a:lnSpc>
            </a:pPr>
            <a:endParaRPr lang="en-IN" sz="3600" dirty="0">
              <a:solidFill>
                <a:srgbClr val="00B0F0"/>
              </a:solidFill>
            </a:endParaRPr>
          </a:p>
          <a:p>
            <a:pPr marL="514350" indent="-514350">
              <a:lnSpc>
                <a:spcPct val="200000"/>
              </a:lnSpc>
              <a:buFont typeface="Wingdings" panose="05000000000000000000" pitchFamily="2" charset="2"/>
              <a:buChar char="§"/>
            </a:pPr>
            <a:r>
              <a:rPr lang="en-IN" sz="3000" b="1" dirty="0"/>
              <a:t>Name : Keerthi Priya </a:t>
            </a:r>
            <a:r>
              <a:rPr lang="en-IN" sz="3000" b="1" dirty="0" err="1"/>
              <a:t>Mudarakola</a:t>
            </a:r>
            <a:endParaRPr lang="en-IN" sz="3000" b="1" dirty="0"/>
          </a:p>
          <a:p>
            <a:pPr marL="514350" indent="-514350">
              <a:lnSpc>
                <a:spcPct val="200000"/>
              </a:lnSpc>
              <a:buFont typeface="Wingdings" panose="05000000000000000000" pitchFamily="2" charset="2"/>
              <a:buChar char="§"/>
            </a:pPr>
            <a:r>
              <a:rPr lang="en-IN" sz="3000" b="1" dirty="0"/>
              <a:t>Qualification : B-Tech in AI &amp; ML</a:t>
            </a:r>
          </a:p>
          <a:p>
            <a:pPr marL="514350" indent="-514350">
              <a:lnSpc>
                <a:spcPct val="200000"/>
              </a:lnSpc>
              <a:buFont typeface="Wingdings" panose="05000000000000000000" pitchFamily="2" charset="2"/>
              <a:buChar char="§"/>
            </a:pPr>
            <a:r>
              <a:rPr lang="en-IN" sz="3000" b="1" dirty="0"/>
              <a:t>Batch no: 399</a:t>
            </a:r>
          </a:p>
          <a:p>
            <a:pPr marL="514350" indent="-514350">
              <a:lnSpc>
                <a:spcPct val="200000"/>
              </a:lnSpc>
              <a:buFont typeface="Wingdings" panose="05000000000000000000" pitchFamily="2" charset="2"/>
              <a:buChar char="§"/>
            </a:pPr>
            <a:r>
              <a:rPr lang="en-US" sz="3000" b="1" dirty="0"/>
              <a:t>LinkedIn:</a:t>
            </a:r>
            <a:r>
              <a:rPr lang="en-US" sz="3000" dirty="0"/>
              <a:t> </a:t>
            </a:r>
            <a:r>
              <a:rPr lang="en-US" sz="3000" dirty="0">
                <a:hlinkClick r:id="rId3"/>
              </a:rPr>
              <a:t>Keerthi Priya </a:t>
            </a:r>
            <a:r>
              <a:rPr lang="en-US" sz="3000" dirty="0" err="1">
                <a:hlinkClick r:id="rId3"/>
              </a:rPr>
              <a:t>Mudarakola</a:t>
            </a:r>
            <a:br>
              <a:rPr lang="en-US" sz="3000" dirty="0"/>
            </a:br>
            <a:r>
              <a:rPr lang="en-US" sz="3000" b="1" dirty="0"/>
              <a:t>GitHub: </a:t>
            </a:r>
            <a:r>
              <a:rPr lang="en-US" sz="3000" dirty="0" err="1">
                <a:hlinkClick r:id="rId4"/>
              </a:rPr>
              <a:t>keerthipriy</a:t>
            </a:r>
            <a:endParaRPr lang="en-IN" sz="3000" dirty="0"/>
          </a:p>
          <a:p>
            <a:pPr>
              <a:lnSpc>
                <a:spcPct val="150000"/>
              </a:lnSpc>
            </a:pPr>
            <a:endParaRPr lang="en-IN" sz="3000" dirty="0"/>
          </a:p>
          <a:p>
            <a:pPr marL="514350" indent="-514350">
              <a:lnSpc>
                <a:spcPct val="150000"/>
              </a:lnSpc>
              <a:buFont typeface="Wingdings" panose="05000000000000000000" pitchFamily="2" charset="2"/>
              <a:buChar char="§"/>
            </a:pPr>
            <a:endParaRPr lang="en-IN" sz="3000" dirty="0"/>
          </a:p>
        </p:txBody>
      </p:sp>
      <p:sp>
        <p:nvSpPr>
          <p:cNvPr id="105" name="Google Shape;105;p3"/>
          <p:cNvSpPr txBox="1"/>
          <p:nvPr/>
        </p:nvSpPr>
        <p:spPr>
          <a:xfrm>
            <a:off x="6276611" y="1633094"/>
            <a:ext cx="9149195" cy="729370"/>
          </a:xfrm>
          <a:prstGeom prst="rect">
            <a:avLst/>
          </a:prstGeom>
          <a:noFill/>
          <a:ln>
            <a:noFill/>
          </a:ln>
        </p:spPr>
        <p:txBody>
          <a:bodyPr spcFirstLastPara="1" wrap="square" lIns="137138" tIns="68550" rIns="137138" bIns="68550" anchor="t" anchorCtr="0">
            <a:spAutoFit/>
          </a:bodyPr>
          <a:lstStyle/>
          <a:p>
            <a:pPr>
              <a:lnSpc>
                <a:spcPct val="80000"/>
              </a:lnSpc>
              <a:buClr>
                <a:srgbClr val="FF0000"/>
              </a:buClr>
              <a:buSzPts val="3200"/>
            </a:pPr>
            <a:r>
              <a:rPr lang="en-IN" sz="4800" dirty="0">
                <a:solidFill>
                  <a:srgbClr val="FF0000"/>
                </a:solidFill>
                <a:latin typeface="Lato Black"/>
                <a:ea typeface="Lato Black"/>
                <a:cs typeface="Lato Black"/>
                <a:sym typeface="Lato Black"/>
              </a:rPr>
              <a:t>About me</a:t>
            </a:r>
            <a:endParaRPr sz="2700" dirty="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169365" y="1240044"/>
            <a:ext cx="6186122" cy="5591611"/>
          </a:xfrm>
          <a:custGeom>
            <a:avLst/>
            <a:gdLst/>
            <a:ahLst/>
            <a:cxnLst/>
            <a:rect l="l" t="t" r="r" b="b"/>
            <a:pathLst>
              <a:path w="6186122" h="5591611">
                <a:moveTo>
                  <a:pt x="0" y="0"/>
                </a:moveTo>
                <a:lnTo>
                  <a:pt x="6186122" y="0"/>
                </a:lnTo>
                <a:lnTo>
                  <a:pt x="6186122" y="5591612"/>
                </a:lnTo>
                <a:lnTo>
                  <a:pt x="0" y="5591612"/>
                </a:lnTo>
                <a:lnTo>
                  <a:pt x="0" y="0"/>
                </a:lnTo>
                <a:close/>
              </a:path>
            </a:pathLst>
          </a:custGeom>
          <a:blipFill>
            <a:blip r:embed="rId4"/>
            <a:stretch>
              <a:fillRect/>
            </a:stretch>
          </a:blipFill>
        </p:spPr>
      </p:sp>
      <p:sp>
        <p:nvSpPr>
          <p:cNvPr id="6" name="Freeform 6"/>
          <p:cNvSpPr/>
          <p:nvPr/>
        </p:nvSpPr>
        <p:spPr>
          <a:xfrm>
            <a:off x="11417529" y="3161818"/>
            <a:ext cx="1613028" cy="6096482"/>
          </a:xfrm>
          <a:custGeom>
            <a:avLst/>
            <a:gdLst/>
            <a:ahLst/>
            <a:cxnLst/>
            <a:rect l="l" t="t" r="r" b="b"/>
            <a:pathLst>
              <a:path w="1613028" h="6096482">
                <a:moveTo>
                  <a:pt x="0" y="0"/>
                </a:moveTo>
                <a:lnTo>
                  <a:pt x="1613028" y="0"/>
                </a:lnTo>
                <a:lnTo>
                  <a:pt x="1613028" y="6096482"/>
                </a:lnTo>
                <a:lnTo>
                  <a:pt x="0" y="6096482"/>
                </a:lnTo>
                <a:lnTo>
                  <a:pt x="0" y="0"/>
                </a:lnTo>
                <a:close/>
              </a:path>
            </a:pathLst>
          </a:custGeom>
          <a:blipFill>
            <a:blip r:embed="rId5"/>
            <a:stretch>
              <a:fillRect/>
            </a:stretch>
          </a:blipFill>
        </p:spPr>
      </p:sp>
      <p:sp>
        <p:nvSpPr>
          <p:cNvPr id="7" name="Freeform 7"/>
          <p:cNvSpPr/>
          <p:nvPr/>
        </p:nvSpPr>
        <p:spPr>
          <a:xfrm>
            <a:off x="169365" y="7263851"/>
            <a:ext cx="12861192" cy="3023149"/>
          </a:xfrm>
          <a:custGeom>
            <a:avLst/>
            <a:gdLst/>
            <a:ahLst/>
            <a:cxnLst/>
            <a:rect l="l" t="t" r="r" b="b"/>
            <a:pathLst>
              <a:path w="12861192" h="3023149">
                <a:moveTo>
                  <a:pt x="0" y="0"/>
                </a:moveTo>
                <a:lnTo>
                  <a:pt x="12861192" y="0"/>
                </a:lnTo>
                <a:lnTo>
                  <a:pt x="12861192" y="3023149"/>
                </a:lnTo>
                <a:lnTo>
                  <a:pt x="0" y="3023149"/>
                </a:lnTo>
                <a:lnTo>
                  <a:pt x="0" y="0"/>
                </a:lnTo>
                <a:close/>
              </a:path>
            </a:pathLst>
          </a:custGeom>
          <a:blipFill>
            <a:blip r:embed="rId6"/>
            <a:stretch>
              <a:fillRect/>
            </a:stretch>
          </a:blipFill>
        </p:spPr>
      </p:sp>
      <p:sp>
        <p:nvSpPr>
          <p:cNvPr id="8" name="TextBox 8"/>
          <p:cNvSpPr txBox="1"/>
          <p:nvPr/>
        </p:nvSpPr>
        <p:spPr>
          <a:xfrm>
            <a:off x="463351" y="163628"/>
            <a:ext cx="15640396" cy="1076417"/>
          </a:xfrm>
          <a:prstGeom prst="rect">
            <a:avLst/>
          </a:prstGeom>
        </p:spPr>
        <p:txBody>
          <a:bodyPr lIns="0" tIns="0" rIns="0" bIns="0" rtlCol="0" anchor="t">
            <a:spAutoFit/>
          </a:bodyPr>
          <a:lstStyle/>
          <a:p>
            <a:pPr algn="l">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16] What is the global average GDP, emission, and population by year?</a:t>
            </a:r>
          </a:p>
        </p:txBody>
      </p:sp>
      <p:sp>
        <p:nvSpPr>
          <p:cNvPr id="9" name="Freeform 9"/>
          <p:cNvSpPr/>
          <p:nvPr/>
        </p:nvSpPr>
        <p:spPr>
          <a:xfrm>
            <a:off x="13926331" y="2449838"/>
            <a:ext cx="1714064" cy="6478354"/>
          </a:xfrm>
          <a:custGeom>
            <a:avLst/>
            <a:gdLst/>
            <a:ahLst/>
            <a:cxnLst/>
            <a:rect l="l" t="t" r="r" b="b"/>
            <a:pathLst>
              <a:path w="1714064" h="6478354">
                <a:moveTo>
                  <a:pt x="0" y="0"/>
                </a:moveTo>
                <a:lnTo>
                  <a:pt x="1714065" y="0"/>
                </a:lnTo>
                <a:lnTo>
                  <a:pt x="1714065" y="6478354"/>
                </a:lnTo>
                <a:lnTo>
                  <a:pt x="0" y="6478354"/>
                </a:lnTo>
                <a:lnTo>
                  <a:pt x="0" y="0"/>
                </a:lnTo>
                <a:close/>
              </a:path>
            </a:pathLst>
          </a:custGeom>
          <a:blipFill>
            <a:blip r:embed="rId5"/>
            <a:stretch>
              <a:fillRect/>
            </a:stretch>
          </a:blipFill>
        </p:spPr>
      </p:sp>
      <p:sp>
        <p:nvSpPr>
          <p:cNvPr id="10" name="Freeform 10"/>
          <p:cNvSpPr/>
          <p:nvPr/>
        </p:nvSpPr>
        <p:spPr>
          <a:xfrm>
            <a:off x="15640396" y="1028700"/>
            <a:ext cx="2177415" cy="8229600"/>
          </a:xfrm>
          <a:custGeom>
            <a:avLst/>
            <a:gdLst/>
            <a:ahLst/>
            <a:cxnLst/>
            <a:rect l="l" t="t" r="r" b="b"/>
            <a:pathLst>
              <a:path w="2177415" h="8229600">
                <a:moveTo>
                  <a:pt x="0" y="0"/>
                </a:moveTo>
                <a:lnTo>
                  <a:pt x="2177415" y="0"/>
                </a:lnTo>
                <a:lnTo>
                  <a:pt x="2177415" y="8229600"/>
                </a:lnTo>
                <a:lnTo>
                  <a:pt x="0" y="8229600"/>
                </a:lnTo>
                <a:lnTo>
                  <a:pt x="0" y="0"/>
                </a:lnTo>
                <a:close/>
              </a:path>
            </a:pathLst>
          </a:custGeom>
          <a:blipFill>
            <a:blip r:embed="rId5"/>
            <a:stretch>
              <a:fillRect/>
            </a:stretch>
          </a:blipFill>
        </p:spPr>
      </p:sp>
      <p:sp>
        <p:nvSpPr>
          <p:cNvPr id="11" name="TextBox 11"/>
          <p:cNvSpPr txBox="1"/>
          <p:nvPr/>
        </p:nvSpPr>
        <p:spPr>
          <a:xfrm>
            <a:off x="8049691" y="5124450"/>
            <a:ext cx="10343315" cy="1048919"/>
          </a:xfrm>
          <a:prstGeom prst="rect">
            <a:avLst/>
          </a:prstGeom>
        </p:spPr>
        <p:txBody>
          <a:bodyPr lIns="0" tIns="0" rIns="0" bIns="0" rtlCol="0" anchor="t">
            <a:spAutoFit/>
          </a:bodyPr>
          <a:lstStyle/>
          <a:p>
            <a:pPr algn="l">
              <a:lnSpc>
                <a:spcPts val="2752"/>
              </a:lnSpc>
              <a:spcBef>
                <a:spcPct val="0"/>
              </a:spcBef>
            </a:pPr>
            <a:r>
              <a:rPr lang="en-US" sz="2294" b="1">
                <a:solidFill>
                  <a:srgbClr val="000000"/>
                </a:solidFill>
                <a:latin typeface="Arial Bold"/>
                <a:ea typeface="Arial Bold"/>
                <a:cs typeface="Arial Bold"/>
                <a:sym typeface="Arial Bold"/>
              </a:rPr>
              <a:t>he global average GDP, emissions, and population have generally increased over the years, showing growth in economy, people, and total emissions worldwide</a:t>
            </a:r>
          </a:p>
        </p:txBody>
      </p:sp>
      <p:sp>
        <p:nvSpPr>
          <p:cNvPr id="12" name="TextBox 12"/>
          <p:cNvSpPr txBox="1"/>
          <p:nvPr/>
        </p:nvSpPr>
        <p:spPr>
          <a:xfrm>
            <a:off x="5361241" y="1097169"/>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3" name="TextBox 13"/>
          <p:cNvSpPr txBox="1"/>
          <p:nvPr/>
        </p:nvSpPr>
        <p:spPr>
          <a:xfrm>
            <a:off x="3158946" y="6703300"/>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4" name="TextBox 14"/>
          <p:cNvSpPr txBox="1"/>
          <p:nvPr/>
        </p:nvSpPr>
        <p:spPr>
          <a:xfrm>
            <a:off x="7785360" y="4582949"/>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16110585" y="1028700"/>
            <a:ext cx="2177415" cy="8229600"/>
          </a:xfrm>
          <a:custGeom>
            <a:avLst/>
            <a:gdLst/>
            <a:ahLst/>
            <a:cxnLst/>
            <a:rect l="l" t="t" r="r" b="b"/>
            <a:pathLst>
              <a:path w="2177415" h="8229600">
                <a:moveTo>
                  <a:pt x="0" y="0"/>
                </a:moveTo>
                <a:lnTo>
                  <a:pt x="2177415" y="0"/>
                </a:lnTo>
                <a:lnTo>
                  <a:pt x="2177415" y="8229600"/>
                </a:lnTo>
                <a:lnTo>
                  <a:pt x="0" y="8229600"/>
                </a:lnTo>
                <a:lnTo>
                  <a:pt x="0" y="0"/>
                </a:lnTo>
                <a:close/>
              </a:path>
            </a:pathLst>
          </a:custGeom>
          <a:blipFill>
            <a:blip r:embed="rId4"/>
            <a:stretch>
              <a:fillRect/>
            </a:stretch>
          </a:blipFill>
        </p:spPr>
      </p:sp>
      <p:sp>
        <p:nvSpPr>
          <p:cNvPr id="6" name="TextBox 6"/>
          <p:cNvSpPr txBox="1"/>
          <p:nvPr/>
        </p:nvSpPr>
        <p:spPr>
          <a:xfrm>
            <a:off x="1028358" y="736641"/>
            <a:ext cx="5800862" cy="523921"/>
          </a:xfrm>
          <a:prstGeom prst="rect">
            <a:avLst/>
          </a:prstGeom>
        </p:spPr>
        <p:txBody>
          <a:bodyPr lIns="0" tIns="0" rIns="0" bIns="0" rtlCol="0" anchor="t">
            <a:spAutoFit/>
          </a:bodyPr>
          <a:lstStyle/>
          <a:p>
            <a:pPr algn="ctr">
              <a:lnSpc>
                <a:spcPts val="3614"/>
              </a:lnSpc>
              <a:spcBef>
                <a:spcPct val="0"/>
              </a:spcBef>
            </a:pPr>
            <a:r>
              <a:rPr lang="en-US" sz="3012">
                <a:solidFill>
                  <a:srgbClr val="000000"/>
                </a:solidFill>
                <a:latin typeface="Copperplate Gothic 32 AB Bold"/>
                <a:ea typeface="Copperplate Gothic 32 AB Bold"/>
                <a:cs typeface="Copperplate Gothic 32 AB Bold"/>
                <a:sym typeface="Copperplate Gothic 32 AB Bold"/>
              </a:rPr>
              <a:t>Final Business Insights</a:t>
            </a:r>
          </a:p>
        </p:txBody>
      </p:sp>
      <p:sp>
        <p:nvSpPr>
          <p:cNvPr id="7" name="TextBox 7"/>
          <p:cNvSpPr txBox="1"/>
          <p:nvPr/>
        </p:nvSpPr>
        <p:spPr>
          <a:xfrm>
            <a:off x="333369" y="1585757"/>
            <a:ext cx="12169113" cy="2389741"/>
          </a:xfrm>
          <a:prstGeom prst="rect">
            <a:avLst/>
          </a:prstGeom>
        </p:spPr>
        <p:txBody>
          <a:bodyPr lIns="0" tIns="0" rIns="0" bIns="0" rtlCol="0" anchor="t">
            <a:spAutoFit/>
          </a:bodyPr>
          <a:lstStyle/>
          <a:p>
            <a:pPr marL="484691" lvl="1" indent="-242345" algn="l">
              <a:lnSpc>
                <a:spcPts val="2693"/>
              </a:lnSpc>
              <a:buFont typeface="Arial"/>
              <a:buChar char="•"/>
            </a:pPr>
            <a:r>
              <a:rPr lang="en-US" sz="2244">
                <a:solidFill>
                  <a:srgbClr val="000000"/>
                </a:solidFill>
                <a:latin typeface="Copperplate Gothic 32 AB Bold"/>
                <a:ea typeface="Copperplate Gothic 32 AB Bold"/>
                <a:cs typeface="Copperplate Gothic 32 AB Bold"/>
                <a:sym typeface="Copperplate Gothic 32 AB Bold"/>
              </a:rPr>
              <a:t>High emissions are directly linked with top energy-consuming countries.</a:t>
            </a:r>
          </a:p>
          <a:p>
            <a:pPr marL="484691" lvl="1" indent="-242345" algn="l">
              <a:lnSpc>
                <a:spcPts val="2693"/>
              </a:lnSpc>
              <a:buFont typeface="Arial"/>
              <a:buChar char="•"/>
            </a:pPr>
            <a:r>
              <a:rPr lang="en-US" sz="2244">
                <a:solidFill>
                  <a:srgbClr val="000000"/>
                </a:solidFill>
                <a:latin typeface="Copperplate Gothic 32 AB Bold"/>
                <a:ea typeface="Copperplate Gothic 32 AB Bold"/>
                <a:cs typeface="Copperplate Gothic 32 AB Bold"/>
                <a:sym typeface="Copperplate Gothic 32 AB Bold"/>
              </a:rPr>
              <a:t>GDP growth and energy production/consumption show a strong correlation.</a:t>
            </a:r>
          </a:p>
          <a:p>
            <a:pPr marL="484691" lvl="1" indent="-242345" algn="l">
              <a:lnSpc>
                <a:spcPts val="2693"/>
              </a:lnSpc>
              <a:buFont typeface="Arial"/>
              <a:buChar char="•"/>
            </a:pPr>
            <a:r>
              <a:rPr lang="en-US" sz="2244">
                <a:solidFill>
                  <a:srgbClr val="000000"/>
                </a:solidFill>
                <a:latin typeface="Copperplate Gothic 32 AB Bold"/>
                <a:ea typeface="Copperplate Gothic 32 AB Bold"/>
                <a:cs typeface="Copperplate Gothic 32 AB Bold"/>
                <a:sym typeface="Copperplate Gothic 32 AB Bold"/>
              </a:rPr>
              <a:t>Per capita analysis reveals unequal energy usage and emission distribution across countries.</a:t>
            </a:r>
          </a:p>
          <a:p>
            <a:pPr marL="484691" lvl="1" indent="-242345" algn="ctr">
              <a:lnSpc>
                <a:spcPts val="2693"/>
              </a:lnSpc>
              <a:buFont typeface="Arial"/>
              <a:buChar char="•"/>
            </a:pPr>
            <a:r>
              <a:rPr lang="en-US" sz="2244">
                <a:solidFill>
                  <a:srgbClr val="000000"/>
                </a:solidFill>
                <a:latin typeface="Copperplate Gothic 32 AB Bold"/>
                <a:ea typeface="Copperplate Gothic 32 AB Bold"/>
                <a:cs typeface="Copperplate Gothic 32 AB Bold"/>
                <a:sym typeface="Copperplate Gothic 32 AB Bold"/>
              </a:rPr>
              <a:t>Major economies drive the global energy and emission trends.</a:t>
            </a:r>
          </a:p>
        </p:txBody>
      </p:sp>
      <p:sp>
        <p:nvSpPr>
          <p:cNvPr id="8" name="TextBox 8"/>
          <p:cNvSpPr txBox="1"/>
          <p:nvPr/>
        </p:nvSpPr>
        <p:spPr>
          <a:xfrm>
            <a:off x="906376" y="4824390"/>
            <a:ext cx="6044826" cy="571546"/>
          </a:xfrm>
          <a:prstGeom prst="rect">
            <a:avLst/>
          </a:prstGeom>
        </p:spPr>
        <p:txBody>
          <a:bodyPr lIns="0" tIns="0" rIns="0" bIns="0" rtlCol="0" anchor="t">
            <a:spAutoFit/>
          </a:bodyPr>
          <a:lstStyle/>
          <a:p>
            <a:pPr algn="ctr">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Key Recommendations</a:t>
            </a:r>
          </a:p>
        </p:txBody>
      </p:sp>
      <p:sp>
        <p:nvSpPr>
          <p:cNvPr id="9" name="TextBox 9"/>
          <p:cNvSpPr txBox="1"/>
          <p:nvPr/>
        </p:nvSpPr>
        <p:spPr>
          <a:xfrm>
            <a:off x="633401" y="5700735"/>
            <a:ext cx="17654599" cy="2724150"/>
          </a:xfrm>
          <a:prstGeom prst="rect">
            <a:avLst/>
          </a:prstGeom>
        </p:spPr>
        <p:txBody>
          <a:bodyPr lIns="0" tIns="0" rIns="0" bIns="0" rtlCol="0" anchor="t">
            <a:spAutoFit/>
          </a:bodyPr>
          <a:lstStyle/>
          <a:p>
            <a:pPr marL="544347" lvl="1" indent="-272173" algn="l">
              <a:lnSpc>
                <a:spcPts val="3025"/>
              </a:lnSpc>
              <a:buFont typeface="Arial"/>
              <a:buChar char="•"/>
            </a:pPr>
            <a:r>
              <a:rPr lang="en-US" sz="2521">
                <a:solidFill>
                  <a:srgbClr val="000000"/>
                </a:solidFill>
                <a:latin typeface="Copperplate Gothic 32 AB Bold"/>
                <a:ea typeface="Copperplate Gothic 32 AB Bold"/>
                <a:cs typeface="Copperplate Gothic 32 AB Bold"/>
                <a:sym typeface="Copperplate Gothic 32 AB Bold"/>
              </a:rPr>
              <a:t>invest in renewable energy sources to reduce dependency on fossil fuels.</a:t>
            </a:r>
          </a:p>
          <a:p>
            <a:pPr marL="544347" lvl="1" indent="-272173" algn="l">
              <a:lnSpc>
                <a:spcPts val="3025"/>
              </a:lnSpc>
              <a:buFont typeface="Arial"/>
              <a:buChar char="•"/>
            </a:pPr>
            <a:r>
              <a:rPr lang="en-US" sz="2521">
                <a:solidFill>
                  <a:srgbClr val="000000"/>
                </a:solidFill>
                <a:latin typeface="Copperplate Gothic 32 AB Bold"/>
                <a:ea typeface="Copperplate Gothic 32 AB Bold"/>
                <a:cs typeface="Copperplate Gothic 32 AB Bold"/>
                <a:sym typeface="Copperplate Gothic 32 AB Bold"/>
              </a:rPr>
              <a:t>Encourage energy efficiency policies to lower emissions without slowing GDP growth.</a:t>
            </a:r>
          </a:p>
          <a:p>
            <a:pPr marL="544347" lvl="1" indent="-272173" algn="l">
              <a:lnSpc>
                <a:spcPts val="3025"/>
              </a:lnSpc>
              <a:buFont typeface="Arial"/>
              <a:buChar char="•"/>
            </a:pPr>
            <a:r>
              <a:rPr lang="en-US" sz="2521">
                <a:solidFill>
                  <a:srgbClr val="000000"/>
                </a:solidFill>
                <a:latin typeface="Copperplate Gothic 32 AB Bold"/>
                <a:ea typeface="Copperplate Gothic 32 AB Bold"/>
                <a:cs typeface="Copperplate Gothic 32 AB Bold"/>
                <a:sym typeface="Copperplate Gothic 32 AB Bold"/>
              </a:rPr>
              <a:t>Focus on sustainable development strategies in major economies, as they influence global patterns.</a:t>
            </a:r>
          </a:p>
          <a:p>
            <a:pPr marL="544347" lvl="1" indent="-272173" algn="l">
              <a:lnSpc>
                <a:spcPts val="3025"/>
              </a:lnSpc>
              <a:buFont typeface="Arial"/>
              <a:buChar char="•"/>
            </a:pPr>
            <a:r>
              <a:rPr lang="en-US" sz="2521">
                <a:solidFill>
                  <a:srgbClr val="000000"/>
                </a:solidFill>
                <a:latin typeface="Copperplate Gothic 32 AB Bold"/>
                <a:ea typeface="Copperplate Gothic 32 AB Bold"/>
                <a:cs typeface="Copperplate Gothic 32 AB Bold"/>
                <a:sym typeface="Copperplate Gothic 32 AB Bold"/>
              </a:rPr>
              <a:t>Monitor per capita trends to ensure fair and balanced energy distribution globally.</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sp>
        <p:nvSpPr>
          <p:cNvPr id="3" name="Freeform 3"/>
          <p:cNvSpPr/>
          <p:nvPr/>
        </p:nvSpPr>
        <p:spPr>
          <a:xfrm>
            <a:off x="-125064" y="8906462"/>
            <a:ext cx="16230600" cy="1751552"/>
          </a:xfrm>
          <a:custGeom>
            <a:avLst/>
            <a:gdLst/>
            <a:ahLst/>
            <a:cxnLst/>
            <a:rect l="l" t="t" r="r" b="b"/>
            <a:pathLst>
              <a:path w="16230600" h="1751552">
                <a:moveTo>
                  <a:pt x="0" y="0"/>
                </a:moveTo>
                <a:lnTo>
                  <a:pt x="16230600" y="0"/>
                </a:lnTo>
                <a:lnTo>
                  <a:pt x="16230600" y="1751552"/>
                </a:lnTo>
                <a:lnTo>
                  <a:pt x="0" y="1751552"/>
                </a:lnTo>
                <a:lnTo>
                  <a:pt x="0" y="0"/>
                </a:lnTo>
                <a:close/>
              </a:path>
            </a:pathLst>
          </a:custGeom>
          <a:blipFill>
            <a:blip r:embed="rId3"/>
            <a:stretch>
              <a:fillRect/>
            </a:stretch>
          </a:blipFill>
        </p:spPr>
      </p:sp>
      <p:grpSp>
        <p:nvGrpSpPr>
          <p:cNvPr id="4" name="Group 4"/>
          <p:cNvGrpSpPr>
            <a:grpSpLocks noChangeAspect="1"/>
          </p:cNvGrpSpPr>
          <p:nvPr/>
        </p:nvGrpSpPr>
        <p:grpSpPr>
          <a:xfrm>
            <a:off x="13221348" y="9277476"/>
            <a:ext cx="4838096" cy="1009524"/>
            <a:chOff x="0" y="0"/>
            <a:chExt cx="6450794" cy="1346032"/>
          </a:xfrm>
        </p:grpSpPr>
        <p:sp>
          <p:nvSpPr>
            <p:cNvPr id="5" name="Freeform 5"/>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
        <p:nvSpPr>
          <p:cNvPr id="6" name="Freeform 6"/>
          <p:cNvSpPr/>
          <p:nvPr/>
        </p:nvSpPr>
        <p:spPr>
          <a:xfrm>
            <a:off x="0" y="6290688"/>
            <a:ext cx="9546924" cy="4248381"/>
          </a:xfrm>
          <a:custGeom>
            <a:avLst/>
            <a:gdLst/>
            <a:ahLst/>
            <a:cxnLst/>
            <a:rect l="l" t="t" r="r" b="b"/>
            <a:pathLst>
              <a:path w="9546924" h="4248381">
                <a:moveTo>
                  <a:pt x="0" y="0"/>
                </a:moveTo>
                <a:lnTo>
                  <a:pt x="9546924" y="0"/>
                </a:lnTo>
                <a:lnTo>
                  <a:pt x="9546924" y="4248381"/>
                </a:lnTo>
                <a:lnTo>
                  <a:pt x="0" y="4248381"/>
                </a:lnTo>
                <a:lnTo>
                  <a:pt x="0" y="0"/>
                </a:lnTo>
                <a:close/>
              </a:path>
            </a:pathLst>
          </a:custGeom>
          <a:blipFill>
            <a:blip r:embed="rId5"/>
            <a:stretch>
              <a:fillRect/>
            </a:stretch>
          </a:blipFill>
        </p:spPr>
      </p:sp>
      <p:sp>
        <p:nvSpPr>
          <p:cNvPr id="7" name="TextBox 7"/>
          <p:cNvSpPr txBox="1"/>
          <p:nvPr/>
        </p:nvSpPr>
        <p:spPr>
          <a:xfrm>
            <a:off x="668660" y="2871581"/>
            <a:ext cx="17079268" cy="3534096"/>
          </a:xfrm>
          <a:prstGeom prst="rect">
            <a:avLst/>
          </a:prstGeom>
        </p:spPr>
        <p:txBody>
          <a:bodyPr lIns="0" tIns="0" rIns="0" bIns="0" rtlCol="0" anchor="t">
            <a:spAutoFit/>
          </a:bodyPr>
          <a:lstStyle/>
          <a:p>
            <a:pPr algn="just">
              <a:lnSpc>
                <a:spcPts val="4048"/>
              </a:lnSpc>
              <a:spcBef>
                <a:spcPct val="0"/>
              </a:spcBef>
            </a:pPr>
            <a:endParaRPr/>
          </a:p>
          <a:p>
            <a:pPr algn="just">
              <a:lnSpc>
                <a:spcPts val="4048"/>
              </a:lnSpc>
              <a:spcBef>
                <a:spcPct val="0"/>
              </a:spcBef>
            </a:pPr>
            <a:r>
              <a:rPr lang="en-US" sz="3373">
                <a:solidFill>
                  <a:srgbClr val="000000"/>
                </a:solidFill>
                <a:latin typeface="Hero Bold"/>
                <a:ea typeface="Hero Bold"/>
                <a:cs typeface="Hero Bold"/>
                <a:sym typeface="Hero Bold"/>
              </a:rPr>
              <a:t>This project analyzed global energy consumption, production, emissions, GDP, and population using SQL.</a:t>
            </a:r>
          </a:p>
          <a:p>
            <a:pPr algn="just">
              <a:lnSpc>
                <a:spcPts val="4048"/>
              </a:lnSpc>
              <a:spcBef>
                <a:spcPct val="0"/>
              </a:spcBef>
            </a:pPr>
            <a:r>
              <a:rPr lang="en-US" sz="3373">
                <a:solidFill>
                  <a:srgbClr val="000000"/>
                </a:solidFill>
                <a:latin typeface="Hero Bold"/>
                <a:ea typeface="Hero Bold"/>
                <a:cs typeface="Hero Bold"/>
                <a:sym typeface="Hero Bold"/>
              </a:rPr>
              <a:t> The study showed which countries consume and produce the most energy, how GDP relates to energy usage, and how per capita values change over time.</a:t>
            </a:r>
          </a:p>
          <a:p>
            <a:pPr algn="just">
              <a:lnSpc>
                <a:spcPts val="4048"/>
              </a:lnSpc>
              <a:spcBef>
                <a:spcPct val="0"/>
              </a:spcBef>
            </a:pPr>
            <a:r>
              <a:rPr lang="en-US" sz="3373">
                <a:solidFill>
                  <a:srgbClr val="000000"/>
                </a:solidFill>
                <a:latin typeface="Hero Bold"/>
                <a:ea typeface="Hero Bold"/>
                <a:cs typeface="Hero Bold"/>
                <a:sym typeface="Hero Bold"/>
              </a:rPr>
              <a:t> It highlights the need for sustainable energy management to balance economic growth and environmental impact.</a:t>
            </a:r>
          </a:p>
        </p:txBody>
      </p:sp>
      <p:sp>
        <p:nvSpPr>
          <p:cNvPr id="8" name="TextBox 8"/>
          <p:cNvSpPr txBox="1"/>
          <p:nvPr/>
        </p:nvSpPr>
        <p:spPr>
          <a:xfrm>
            <a:off x="6813911" y="1180462"/>
            <a:ext cx="3528600" cy="887049"/>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conclusion</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TextBox 5"/>
          <p:cNvSpPr txBox="1"/>
          <p:nvPr/>
        </p:nvSpPr>
        <p:spPr>
          <a:xfrm>
            <a:off x="0" y="637147"/>
            <a:ext cx="17362163" cy="1076417"/>
          </a:xfrm>
          <a:prstGeom prst="rect">
            <a:avLst/>
          </a:prstGeom>
        </p:spPr>
        <p:txBody>
          <a:bodyPr lIns="0" tIns="0" rIns="0" bIns="0" rtlCol="0" anchor="t">
            <a:spAutoFit/>
          </a:bodyPr>
          <a:lstStyle/>
          <a:p>
            <a:pPr algn="ctr">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Your Experience/Challenges working on SQL – Data Analysis Project.</a:t>
            </a:r>
          </a:p>
        </p:txBody>
      </p:sp>
      <p:sp>
        <p:nvSpPr>
          <p:cNvPr id="6" name="TextBox 6"/>
          <p:cNvSpPr txBox="1"/>
          <p:nvPr/>
        </p:nvSpPr>
        <p:spPr>
          <a:xfrm>
            <a:off x="800143" y="2748729"/>
            <a:ext cx="17487856" cy="3600771"/>
          </a:xfrm>
          <a:prstGeom prst="rect">
            <a:avLst/>
          </a:prstGeom>
        </p:spPr>
        <p:txBody>
          <a:bodyPr lIns="0" tIns="0" rIns="0" bIns="0" rtlCol="0" anchor="t">
            <a:spAutoFit/>
          </a:bodyPr>
          <a:lstStyle/>
          <a:p>
            <a:pPr algn="l">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The main challenge was writing efficient queries to extract meaningful insights—especially when dealing with multiple conditions, joins, and aggregations. I improved my skills in filtering data, using </a:t>
            </a:r>
            <a:r>
              <a:rPr lang="en-US" sz="3373" u="sng">
                <a:solidFill>
                  <a:srgbClr val="000000"/>
                </a:solidFill>
                <a:latin typeface="Copperplate Gothic 32 AB Bold"/>
                <a:ea typeface="Copperplate Gothic 32 AB Bold"/>
                <a:cs typeface="Copperplate Gothic 32 AB Bold"/>
                <a:sym typeface="Copperplate Gothic 32 AB Bold"/>
              </a:rPr>
              <a:t>GROUP BY, JOIN, and ORDER BY</a:t>
            </a:r>
            <a:r>
              <a:rPr lang="en-US" sz="3373">
                <a:solidFill>
                  <a:srgbClr val="000000"/>
                </a:solidFill>
                <a:latin typeface="Copperplate Gothic 32 AB Bold"/>
                <a:ea typeface="Copperplate Gothic 32 AB Bold"/>
                <a:cs typeface="Copperplate Gothic 32 AB Bold"/>
                <a:sym typeface="Copperplate Gothic 32 AB Bold"/>
              </a:rPr>
              <a:t>, and learned how to structure queries for real-world analysis. </a:t>
            </a:r>
          </a:p>
          <a:p>
            <a:pPr algn="l">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It was a great exercise in problem-solving and applying SQL logic to practical scenarios.</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Freeform 2"/>
          <p:cNvSpPr/>
          <p:nvPr/>
        </p:nvSpPr>
        <p:spPr>
          <a:xfrm>
            <a:off x="3794906" y="429611"/>
            <a:ext cx="10698188" cy="9427779"/>
          </a:xfrm>
          <a:custGeom>
            <a:avLst/>
            <a:gdLst/>
            <a:ahLst/>
            <a:cxnLst/>
            <a:rect l="l" t="t" r="r" b="b"/>
            <a:pathLst>
              <a:path w="10698188" h="9427779">
                <a:moveTo>
                  <a:pt x="0" y="0"/>
                </a:moveTo>
                <a:lnTo>
                  <a:pt x="10698188" y="0"/>
                </a:lnTo>
                <a:lnTo>
                  <a:pt x="10698188" y="9427778"/>
                </a:lnTo>
                <a:lnTo>
                  <a:pt x="0" y="9427778"/>
                </a:lnTo>
                <a:lnTo>
                  <a:pt x="0" y="0"/>
                </a:lnTo>
                <a:close/>
              </a:path>
            </a:pathLst>
          </a:custGeom>
          <a:blipFill>
            <a:blip r:embed="rId3"/>
            <a:stretch>
              <a:fillRect/>
            </a:stretch>
          </a:blipFill>
        </p:spPr>
      </p:sp>
      <p:grpSp>
        <p:nvGrpSpPr>
          <p:cNvPr id="3" name="Group 3"/>
          <p:cNvGrpSpPr/>
          <p:nvPr/>
        </p:nvGrpSpPr>
        <p:grpSpPr>
          <a:xfrm>
            <a:off x="3302205" y="2187713"/>
            <a:ext cx="11683589" cy="5911575"/>
            <a:chOff x="0" y="0"/>
            <a:chExt cx="3497846" cy="1769814"/>
          </a:xfrm>
        </p:grpSpPr>
        <p:sp>
          <p:nvSpPr>
            <p:cNvPr id="4" name="Freeform 4"/>
            <p:cNvSpPr/>
            <p:nvPr/>
          </p:nvSpPr>
          <p:spPr>
            <a:xfrm>
              <a:off x="0" y="0"/>
              <a:ext cx="3497846" cy="1769814"/>
            </a:xfrm>
            <a:custGeom>
              <a:avLst/>
              <a:gdLst/>
              <a:ahLst/>
              <a:cxnLst/>
              <a:rect l="l" t="t" r="r" b="b"/>
              <a:pathLst>
                <a:path w="3497846" h="1769814">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id="5" name="Freeform 5"/>
          <p:cNvSpPr/>
          <p:nvPr/>
        </p:nvSpPr>
        <p:spPr>
          <a:xfrm flipH="1">
            <a:off x="413288" y="130313"/>
            <a:ext cx="3381617" cy="4114800"/>
          </a:xfrm>
          <a:custGeom>
            <a:avLst/>
            <a:gdLst/>
            <a:ahLst/>
            <a:cxnLst/>
            <a:rect l="l" t="t" r="r" b="b"/>
            <a:pathLst>
              <a:path w="3381617" h="4114800">
                <a:moveTo>
                  <a:pt x="3381618" y="0"/>
                </a:moveTo>
                <a:lnTo>
                  <a:pt x="0" y="0"/>
                </a:lnTo>
                <a:lnTo>
                  <a:pt x="0" y="4114800"/>
                </a:lnTo>
                <a:lnTo>
                  <a:pt x="3381618" y="4114800"/>
                </a:lnTo>
                <a:lnTo>
                  <a:pt x="338161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99600" y="6970896"/>
            <a:ext cx="3008995" cy="4114800"/>
          </a:xfrm>
          <a:custGeom>
            <a:avLst/>
            <a:gdLst/>
            <a:ahLst/>
            <a:cxnLst/>
            <a:rect l="l" t="t" r="r" b="b"/>
            <a:pathLst>
              <a:path w="3008995" h="4114800">
                <a:moveTo>
                  <a:pt x="0" y="0"/>
                </a:moveTo>
                <a:lnTo>
                  <a:pt x="3008994" y="0"/>
                </a:lnTo>
                <a:lnTo>
                  <a:pt x="300899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8636696" y="5387536"/>
            <a:ext cx="10947094" cy="6189669"/>
          </a:xfrm>
          <a:custGeom>
            <a:avLst/>
            <a:gdLst/>
            <a:ahLst/>
            <a:cxnLst/>
            <a:rect l="l" t="t" r="r" b="b"/>
            <a:pathLst>
              <a:path w="10947094" h="6189669">
                <a:moveTo>
                  <a:pt x="0" y="0"/>
                </a:moveTo>
                <a:lnTo>
                  <a:pt x="10947095" y="0"/>
                </a:lnTo>
                <a:lnTo>
                  <a:pt x="10947095" y="6189669"/>
                </a:lnTo>
                <a:lnTo>
                  <a:pt x="0" y="6189669"/>
                </a:lnTo>
                <a:lnTo>
                  <a:pt x="0" y="0"/>
                </a:lnTo>
                <a:close/>
              </a:path>
            </a:pathLst>
          </a:custGeom>
          <a:blipFill>
            <a:blip r:embed="rId8"/>
            <a:stretch>
              <a:fillRect/>
            </a:stretch>
          </a:blipFill>
        </p:spPr>
      </p:sp>
      <p:sp>
        <p:nvSpPr>
          <p:cNvPr id="8" name="Freeform 8"/>
          <p:cNvSpPr/>
          <p:nvPr/>
        </p:nvSpPr>
        <p:spPr>
          <a:xfrm>
            <a:off x="14110244" y="6057593"/>
            <a:ext cx="4243808" cy="1826606"/>
          </a:xfrm>
          <a:custGeom>
            <a:avLst/>
            <a:gdLst/>
            <a:ahLst/>
            <a:cxnLst/>
            <a:rect l="l" t="t" r="r" b="b"/>
            <a:pathLst>
              <a:path w="4243808" h="1826606">
                <a:moveTo>
                  <a:pt x="0" y="0"/>
                </a:moveTo>
                <a:lnTo>
                  <a:pt x="4243807" y="0"/>
                </a:lnTo>
                <a:lnTo>
                  <a:pt x="4243807" y="1826606"/>
                </a:lnTo>
                <a:lnTo>
                  <a:pt x="0" y="1826606"/>
                </a:lnTo>
                <a:lnTo>
                  <a:pt x="0" y="0"/>
                </a:lnTo>
                <a:close/>
              </a:path>
            </a:pathLst>
          </a:custGeom>
          <a:blipFill>
            <a:blip r:embed="rId9"/>
            <a:stretch>
              <a:fillRect/>
            </a:stretch>
          </a:blipFill>
        </p:spPr>
      </p:sp>
      <p:sp>
        <p:nvSpPr>
          <p:cNvPr id="9" name="Freeform 9"/>
          <p:cNvSpPr/>
          <p:nvPr/>
        </p:nvSpPr>
        <p:spPr>
          <a:xfrm>
            <a:off x="16232147" y="2187713"/>
            <a:ext cx="1364648" cy="1662389"/>
          </a:xfrm>
          <a:custGeom>
            <a:avLst/>
            <a:gdLst/>
            <a:ahLst/>
            <a:cxnLst/>
            <a:rect l="l" t="t" r="r" b="b"/>
            <a:pathLst>
              <a:path w="1364648" h="1662389">
                <a:moveTo>
                  <a:pt x="0" y="0"/>
                </a:moveTo>
                <a:lnTo>
                  <a:pt x="1364648" y="0"/>
                </a:lnTo>
                <a:lnTo>
                  <a:pt x="1364648" y="1662389"/>
                </a:lnTo>
                <a:lnTo>
                  <a:pt x="0" y="1662389"/>
                </a:lnTo>
                <a:lnTo>
                  <a:pt x="0" y="0"/>
                </a:lnTo>
                <a:close/>
              </a:path>
            </a:pathLst>
          </a:custGeom>
          <a:blipFill>
            <a:blip r:embed="rId10"/>
            <a:stretch>
              <a:fillRect/>
            </a:stretch>
          </a:blipFill>
        </p:spPr>
      </p:sp>
      <p:sp>
        <p:nvSpPr>
          <p:cNvPr id="10" name="Freeform 10"/>
          <p:cNvSpPr/>
          <p:nvPr/>
        </p:nvSpPr>
        <p:spPr>
          <a:xfrm>
            <a:off x="14985795" y="4206848"/>
            <a:ext cx="1053446" cy="1180688"/>
          </a:xfrm>
          <a:custGeom>
            <a:avLst/>
            <a:gdLst/>
            <a:ahLst/>
            <a:cxnLst/>
            <a:rect l="l" t="t" r="r" b="b"/>
            <a:pathLst>
              <a:path w="1053446" h="1180688">
                <a:moveTo>
                  <a:pt x="0" y="0"/>
                </a:moveTo>
                <a:lnTo>
                  <a:pt x="1053445" y="0"/>
                </a:lnTo>
                <a:lnTo>
                  <a:pt x="1053445" y="1180688"/>
                </a:lnTo>
                <a:lnTo>
                  <a:pt x="0" y="1180688"/>
                </a:lnTo>
                <a:lnTo>
                  <a:pt x="0" y="0"/>
                </a:lnTo>
                <a:close/>
              </a:path>
            </a:pathLst>
          </a:custGeom>
          <a:blipFill>
            <a:blip r:embed="rId11"/>
            <a:stretch>
              <a:fillRect/>
            </a:stretch>
          </a:blipFill>
        </p:spPr>
      </p:sp>
      <p:sp>
        <p:nvSpPr>
          <p:cNvPr id="11" name="TextBox 11"/>
          <p:cNvSpPr txBox="1"/>
          <p:nvPr/>
        </p:nvSpPr>
        <p:spPr>
          <a:xfrm>
            <a:off x="4177756" y="3954279"/>
            <a:ext cx="9932487" cy="3016617"/>
          </a:xfrm>
          <a:prstGeom prst="rect">
            <a:avLst/>
          </a:prstGeom>
        </p:spPr>
        <p:txBody>
          <a:bodyPr lIns="0" tIns="0" rIns="0" bIns="0" rtlCol="0" anchor="t">
            <a:spAutoFit/>
          </a:bodyPr>
          <a:lstStyle/>
          <a:p>
            <a:pPr algn="ctr">
              <a:lnSpc>
                <a:spcPts val="10821"/>
              </a:lnSpc>
            </a:pPr>
            <a:r>
              <a:rPr lang="en-US" sz="15029" b="1">
                <a:solidFill>
                  <a:srgbClr val="0171D3"/>
                </a:solidFill>
                <a:latin typeface="Ahkio Heavy"/>
                <a:ea typeface="Ahkio Heavy"/>
                <a:cs typeface="Ahkio Heavy"/>
                <a:sym typeface="Ahkio Heavy"/>
              </a:rPr>
              <a:t>THANK </a:t>
            </a:r>
          </a:p>
          <a:p>
            <a:pPr algn="ctr">
              <a:lnSpc>
                <a:spcPts val="10821"/>
              </a:lnSpc>
            </a:pPr>
            <a:r>
              <a:rPr lang="en-US" sz="15029" b="1">
                <a:solidFill>
                  <a:srgbClr val="0171D3"/>
                </a:solidFill>
                <a:latin typeface="Ahkio Heavy"/>
                <a:ea typeface="Ahkio Heavy"/>
                <a:cs typeface="Ahkio Heavy"/>
                <a:sym typeface="Ahkio Heavy"/>
              </a:rPr>
              <a:t>YOU  </a:t>
            </a:r>
          </a:p>
        </p:txBody>
      </p:sp>
      <p:sp>
        <p:nvSpPr>
          <p:cNvPr id="12" name="Freeform 12"/>
          <p:cNvSpPr/>
          <p:nvPr/>
        </p:nvSpPr>
        <p:spPr>
          <a:xfrm>
            <a:off x="11810307" y="5750883"/>
            <a:ext cx="5786489" cy="1220013"/>
          </a:xfrm>
          <a:custGeom>
            <a:avLst/>
            <a:gdLst/>
            <a:ahLst/>
            <a:cxnLst/>
            <a:rect l="l" t="t" r="r" b="b"/>
            <a:pathLst>
              <a:path w="5786489" h="1220013">
                <a:moveTo>
                  <a:pt x="0" y="0"/>
                </a:moveTo>
                <a:lnTo>
                  <a:pt x="5786488" y="0"/>
                </a:lnTo>
                <a:lnTo>
                  <a:pt x="5786488" y="1220013"/>
                </a:lnTo>
                <a:lnTo>
                  <a:pt x="0" y="1220013"/>
                </a:lnTo>
                <a:lnTo>
                  <a:pt x="0" y="0"/>
                </a:lnTo>
                <a:close/>
              </a:path>
            </a:pathLst>
          </a:custGeom>
          <a:blipFill>
            <a:blip r:embed="rId12"/>
            <a:stretch>
              <a:fillRect/>
            </a:stretch>
          </a:blipFill>
        </p:spPr>
      </p:sp>
      <p:sp>
        <p:nvSpPr>
          <p:cNvPr id="13" name="Freeform 13"/>
          <p:cNvSpPr/>
          <p:nvPr/>
        </p:nvSpPr>
        <p:spPr>
          <a:xfrm>
            <a:off x="9742724" y="1028700"/>
            <a:ext cx="8735039" cy="1841681"/>
          </a:xfrm>
          <a:custGeom>
            <a:avLst/>
            <a:gdLst/>
            <a:ahLst/>
            <a:cxnLst/>
            <a:rect l="l" t="t" r="r" b="b"/>
            <a:pathLst>
              <a:path w="8735039" h="1841681">
                <a:moveTo>
                  <a:pt x="0" y="0"/>
                </a:moveTo>
                <a:lnTo>
                  <a:pt x="8735039" y="0"/>
                </a:lnTo>
                <a:lnTo>
                  <a:pt x="8735039" y="1841681"/>
                </a:lnTo>
                <a:lnTo>
                  <a:pt x="0" y="1841681"/>
                </a:lnTo>
                <a:lnTo>
                  <a:pt x="0" y="0"/>
                </a:lnTo>
                <a:close/>
              </a:path>
            </a:pathLst>
          </a:custGeom>
          <a:blipFill>
            <a:blip r:embed="rId12"/>
            <a:stretch>
              <a:fillRect/>
            </a:stretch>
          </a:blipFill>
        </p:spPr>
      </p:sp>
      <p:sp>
        <p:nvSpPr>
          <p:cNvPr id="14" name="Freeform 14"/>
          <p:cNvSpPr/>
          <p:nvPr/>
        </p:nvSpPr>
        <p:spPr>
          <a:xfrm>
            <a:off x="13793004" y="130313"/>
            <a:ext cx="2385582" cy="2275249"/>
          </a:xfrm>
          <a:custGeom>
            <a:avLst/>
            <a:gdLst/>
            <a:ahLst/>
            <a:cxnLst/>
            <a:rect l="l" t="t" r="r" b="b"/>
            <a:pathLst>
              <a:path w="2385582" h="2275249">
                <a:moveTo>
                  <a:pt x="0" y="0"/>
                </a:moveTo>
                <a:lnTo>
                  <a:pt x="2385582" y="0"/>
                </a:lnTo>
                <a:lnTo>
                  <a:pt x="2385582" y="2275248"/>
                </a:lnTo>
                <a:lnTo>
                  <a:pt x="0" y="2275248"/>
                </a:lnTo>
                <a:lnTo>
                  <a:pt x="0" y="0"/>
                </a:lnTo>
                <a:close/>
              </a:path>
            </a:pathLst>
          </a:custGeom>
          <a:blipFill>
            <a:blip r:embed="rId1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800000">
            <a:off x="7811035" y="-17616"/>
            <a:ext cx="10248409" cy="10304616"/>
          </a:xfrm>
          <a:custGeom>
            <a:avLst/>
            <a:gdLst/>
            <a:ahLst/>
            <a:cxnLst/>
            <a:rect l="l" t="t" r="r" b="b"/>
            <a:pathLst>
              <a:path w="10248409" h="10304616">
                <a:moveTo>
                  <a:pt x="0" y="0"/>
                </a:moveTo>
                <a:lnTo>
                  <a:pt x="10248409" y="0"/>
                </a:lnTo>
                <a:lnTo>
                  <a:pt x="10248409" y="10304616"/>
                </a:lnTo>
                <a:lnTo>
                  <a:pt x="0" y="10304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13221348" y="9277476"/>
            <a:ext cx="4838096" cy="1009524"/>
            <a:chOff x="0" y="0"/>
            <a:chExt cx="6450794" cy="1346032"/>
          </a:xfrm>
        </p:grpSpPr>
        <p:sp>
          <p:nvSpPr>
            <p:cNvPr id="5" name="Freeform 5"/>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grpSp>
        <p:nvGrpSpPr>
          <p:cNvPr id="6" name="Group 6"/>
          <p:cNvGrpSpPr/>
          <p:nvPr/>
        </p:nvGrpSpPr>
        <p:grpSpPr>
          <a:xfrm>
            <a:off x="1257300" y="547688"/>
            <a:ext cx="15773400" cy="1988345"/>
            <a:chOff x="0" y="0"/>
            <a:chExt cx="21031200" cy="2651126"/>
          </a:xfrm>
        </p:grpSpPr>
        <p:sp>
          <p:nvSpPr>
            <p:cNvPr id="7" name="Freeform 7"/>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8" name="TextBox 8"/>
            <p:cNvSpPr txBox="1"/>
            <p:nvPr/>
          </p:nvSpPr>
          <p:spPr>
            <a:xfrm>
              <a:off x="0" y="85725"/>
              <a:ext cx="21031200" cy="2565401"/>
            </a:xfrm>
            <a:prstGeom prst="rect">
              <a:avLst/>
            </a:prstGeom>
          </p:spPr>
          <p:txBody>
            <a:bodyPr lIns="0" tIns="0" rIns="0" bIns="0" rtlCol="0" anchor="ctr"/>
            <a:lstStyle/>
            <a:p>
              <a:pPr marL="1554480" lvl="1" indent="-777240" algn="l">
                <a:lnSpc>
                  <a:spcPts val="7776"/>
                </a:lnSpc>
                <a:buFont typeface="Arial"/>
                <a:buChar char="•"/>
              </a:pPr>
              <a:r>
                <a:rPr lang="en-US" sz="7200">
                  <a:solidFill>
                    <a:srgbClr val="000000"/>
                  </a:solidFill>
                  <a:latin typeface="Norwester"/>
                  <a:ea typeface="Norwester"/>
                  <a:cs typeface="Norwester"/>
                  <a:sym typeface="Norwester"/>
                </a:rPr>
                <a:t>Objective of the project</a:t>
              </a:r>
            </a:p>
          </p:txBody>
        </p:sp>
      </p:grpSp>
      <p:sp>
        <p:nvSpPr>
          <p:cNvPr id="9" name="TextBox 9"/>
          <p:cNvSpPr txBox="1"/>
          <p:nvPr/>
        </p:nvSpPr>
        <p:spPr>
          <a:xfrm>
            <a:off x="334330" y="2333844"/>
            <a:ext cx="17452469" cy="4400460"/>
          </a:xfrm>
          <a:prstGeom prst="rect">
            <a:avLst/>
          </a:prstGeom>
        </p:spPr>
        <p:txBody>
          <a:bodyPr lIns="0" tIns="0" rIns="0" bIns="0" rtlCol="0" anchor="t">
            <a:spAutoFit/>
          </a:bodyPr>
          <a:lstStyle/>
          <a:p>
            <a:pPr algn="ctr">
              <a:lnSpc>
                <a:spcPts val="6993"/>
              </a:lnSpc>
            </a:pPr>
            <a:r>
              <a:rPr lang="en-US" sz="4995" b="1">
                <a:solidFill>
                  <a:srgbClr val="000000"/>
                </a:solidFill>
                <a:latin typeface="Canva Sans Bold"/>
                <a:ea typeface="Canva Sans Bold"/>
                <a:cs typeface="Canva Sans Bold"/>
                <a:sym typeface="Canva Sans Bold"/>
              </a:rPr>
              <a:t>“The objective of this project is to analyze global energy consumption data using SQL, compare usage patterns across countries, and generate insights on trends, peak demand, and efficiency to support informed policy-making and sustainable energy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
        <p:nvSpPr>
          <p:cNvPr id="4" name="Freeform 4"/>
          <p:cNvSpPr/>
          <p:nvPr/>
        </p:nvSpPr>
        <p:spPr>
          <a:xfrm>
            <a:off x="576370" y="843904"/>
            <a:ext cx="12013029" cy="9250032"/>
          </a:xfrm>
          <a:custGeom>
            <a:avLst/>
            <a:gdLst/>
            <a:ahLst/>
            <a:cxnLst/>
            <a:rect l="l" t="t" r="r" b="b"/>
            <a:pathLst>
              <a:path w="12013029" h="9250032">
                <a:moveTo>
                  <a:pt x="0" y="0"/>
                </a:moveTo>
                <a:lnTo>
                  <a:pt x="12013028" y="0"/>
                </a:lnTo>
                <a:lnTo>
                  <a:pt x="12013028" y="9250032"/>
                </a:lnTo>
                <a:lnTo>
                  <a:pt x="0" y="9250032"/>
                </a:lnTo>
                <a:lnTo>
                  <a:pt x="0" y="0"/>
                </a:lnTo>
                <a:close/>
              </a:path>
            </a:pathLst>
          </a:custGeom>
          <a:blipFill>
            <a:blip r:embed="rId3"/>
            <a:stretch>
              <a:fillRect/>
            </a:stretch>
          </a:blipFill>
        </p:spPr>
      </p:sp>
      <p:sp>
        <p:nvSpPr>
          <p:cNvPr id="5" name="TextBox 5"/>
          <p:cNvSpPr txBox="1"/>
          <p:nvPr/>
        </p:nvSpPr>
        <p:spPr>
          <a:xfrm>
            <a:off x="576370" y="272358"/>
            <a:ext cx="9162776" cy="571546"/>
          </a:xfrm>
          <a:prstGeom prst="rect">
            <a:avLst/>
          </a:prstGeom>
        </p:spPr>
        <p:txBody>
          <a:bodyPr lIns="0" tIns="0" rIns="0" bIns="0" rtlCol="0" anchor="t">
            <a:spAutoFit/>
          </a:bodyPr>
          <a:lstStyle/>
          <a:p>
            <a:pPr algn="ctr">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Entity relationship daigram (erd)</a:t>
            </a:r>
          </a:p>
        </p:txBody>
      </p:sp>
      <p:sp>
        <p:nvSpPr>
          <p:cNvPr id="6" name="TextBox 6"/>
          <p:cNvSpPr txBox="1"/>
          <p:nvPr/>
        </p:nvSpPr>
        <p:spPr>
          <a:xfrm>
            <a:off x="11755439" y="1019175"/>
            <a:ext cx="4838096" cy="8009609"/>
          </a:xfrm>
          <a:prstGeom prst="rect">
            <a:avLst/>
          </a:prstGeom>
        </p:spPr>
        <p:txBody>
          <a:bodyPr lIns="0" tIns="0" rIns="0" bIns="0" rtlCol="0" anchor="t">
            <a:spAutoFit/>
          </a:bodyPr>
          <a:lstStyle/>
          <a:p>
            <a:pPr marL="575993" lvl="1" indent="-287997" algn="l">
              <a:lnSpc>
                <a:spcPts val="3201"/>
              </a:lnSpc>
              <a:buFont typeface="Arial"/>
              <a:buChar char="•"/>
            </a:pPr>
            <a:r>
              <a:rPr lang="en-US" sz="2667" b="1">
                <a:solidFill>
                  <a:srgbClr val="000000"/>
                </a:solidFill>
                <a:latin typeface="Canva Sans Bold"/>
                <a:ea typeface="Canva Sans Bold"/>
                <a:cs typeface="Canva Sans Bold"/>
                <a:sym typeface="Canva Sans Bold"/>
              </a:rPr>
              <a:t>country</a:t>
            </a:r>
            <a:r>
              <a:rPr lang="en-US" sz="2667">
                <a:solidFill>
                  <a:srgbClr val="000000"/>
                </a:solidFill>
                <a:latin typeface="Canva Sans"/>
                <a:ea typeface="Canva Sans"/>
                <a:cs typeface="Canva Sans"/>
                <a:sym typeface="Canva Sans"/>
              </a:rPr>
              <a:t> :- table is the central table linking all others.</a:t>
            </a:r>
          </a:p>
          <a:p>
            <a:pPr algn="l">
              <a:lnSpc>
                <a:spcPts val="3201"/>
              </a:lnSpc>
            </a:pPr>
            <a:endParaRPr lang="en-US" sz="2667">
              <a:solidFill>
                <a:srgbClr val="000000"/>
              </a:solidFill>
              <a:latin typeface="Canva Sans"/>
              <a:ea typeface="Canva Sans"/>
              <a:cs typeface="Canva Sans"/>
              <a:sym typeface="Canva Sans"/>
            </a:endParaRPr>
          </a:p>
          <a:p>
            <a:pPr marL="575993" lvl="1" indent="-287997" algn="l">
              <a:lnSpc>
                <a:spcPts val="3201"/>
              </a:lnSpc>
              <a:buFont typeface="Arial"/>
              <a:buChar char="•"/>
            </a:pPr>
            <a:r>
              <a:rPr lang="en-US" sz="2667" b="1">
                <a:solidFill>
                  <a:srgbClr val="000000"/>
                </a:solidFill>
                <a:latin typeface="Canva Sans Bold"/>
                <a:ea typeface="Canva Sans Bold"/>
                <a:cs typeface="Canva Sans Bold"/>
                <a:sym typeface="Canva Sans Bold"/>
              </a:rPr>
              <a:t>emission</a:t>
            </a:r>
            <a:r>
              <a:rPr lang="en-US" sz="2667">
                <a:solidFill>
                  <a:srgbClr val="000000"/>
                </a:solidFill>
                <a:latin typeface="Canva Sans"/>
                <a:ea typeface="Canva Sans"/>
                <a:cs typeface="Canva Sans"/>
                <a:sym typeface="Canva Sans"/>
              </a:rPr>
              <a:t>, </a:t>
            </a:r>
            <a:r>
              <a:rPr lang="en-US" sz="2667" b="1">
                <a:solidFill>
                  <a:srgbClr val="000000"/>
                </a:solidFill>
                <a:latin typeface="Canva Sans Bold"/>
                <a:ea typeface="Canva Sans Bold"/>
                <a:cs typeface="Canva Sans Bold"/>
                <a:sym typeface="Canva Sans Bold"/>
              </a:rPr>
              <a:t>consumption</a:t>
            </a:r>
            <a:r>
              <a:rPr lang="en-US" sz="2667">
                <a:solidFill>
                  <a:srgbClr val="000000"/>
                </a:solidFill>
                <a:latin typeface="Canva Sans"/>
                <a:ea typeface="Canva Sans"/>
                <a:cs typeface="Canva Sans"/>
                <a:sym typeface="Canva Sans"/>
              </a:rPr>
              <a:t>, and </a:t>
            </a:r>
            <a:r>
              <a:rPr lang="en-US" sz="2667" b="1">
                <a:solidFill>
                  <a:srgbClr val="000000"/>
                </a:solidFill>
                <a:latin typeface="Canva Sans Bold"/>
                <a:ea typeface="Canva Sans Bold"/>
                <a:cs typeface="Canva Sans Bold"/>
                <a:sym typeface="Canva Sans Bold"/>
              </a:rPr>
              <a:t>production</a:t>
            </a:r>
            <a:r>
              <a:rPr lang="en-US" sz="2667">
                <a:solidFill>
                  <a:srgbClr val="000000"/>
                </a:solidFill>
                <a:latin typeface="Canva Sans"/>
                <a:ea typeface="Canva Sans"/>
                <a:cs typeface="Canva Sans"/>
                <a:sym typeface="Canva Sans"/>
              </a:rPr>
              <a:t> tables store energy and environmental data.</a:t>
            </a:r>
          </a:p>
          <a:p>
            <a:pPr algn="l">
              <a:lnSpc>
                <a:spcPts val="3201"/>
              </a:lnSpc>
            </a:pPr>
            <a:endParaRPr lang="en-US" sz="2667">
              <a:solidFill>
                <a:srgbClr val="000000"/>
              </a:solidFill>
              <a:latin typeface="Canva Sans"/>
              <a:ea typeface="Canva Sans"/>
              <a:cs typeface="Canva Sans"/>
              <a:sym typeface="Canva Sans"/>
            </a:endParaRPr>
          </a:p>
          <a:p>
            <a:pPr marL="575993" lvl="1" indent="-287997" algn="l">
              <a:lnSpc>
                <a:spcPts val="3201"/>
              </a:lnSpc>
              <a:buFont typeface="Arial"/>
              <a:buChar char="•"/>
            </a:pPr>
            <a:r>
              <a:rPr lang="en-US" sz="2667" b="1">
                <a:solidFill>
                  <a:srgbClr val="000000"/>
                </a:solidFill>
                <a:latin typeface="Canva Sans Bold"/>
                <a:ea typeface="Canva Sans Bold"/>
                <a:cs typeface="Canva Sans Bold"/>
                <a:sym typeface="Canva Sans Bold"/>
              </a:rPr>
              <a:t>gdp</a:t>
            </a:r>
            <a:r>
              <a:rPr lang="en-US" sz="2667">
                <a:solidFill>
                  <a:srgbClr val="000000"/>
                </a:solidFill>
                <a:latin typeface="Canva Sans"/>
                <a:ea typeface="Canva Sans"/>
                <a:cs typeface="Canva Sans"/>
                <a:sym typeface="Canva Sans"/>
              </a:rPr>
              <a:t> table records the yearly economic value of each country.</a:t>
            </a:r>
          </a:p>
          <a:p>
            <a:pPr algn="l">
              <a:lnSpc>
                <a:spcPts val="3201"/>
              </a:lnSpc>
            </a:pPr>
            <a:endParaRPr lang="en-US" sz="2667">
              <a:solidFill>
                <a:srgbClr val="000000"/>
              </a:solidFill>
              <a:latin typeface="Canva Sans"/>
              <a:ea typeface="Canva Sans"/>
              <a:cs typeface="Canva Sans"/>
              <a:sym typeface="Canva Sans"/>
            </a:endParaRPr>
          </a:p>
          <a:p>
            <a:pPr marL="575993" lvl="1" indent="-287997" algn="l">
              <a:lnSpc>
                <a:spcPts val="3201"/>
              </a:lnSpc>
              <a:buFont typeface="Arial"/>
              <a:buChar char="•"/>
            </a:pPr>
            <a:r>
              <a:rPr lang="en-US" sz="2667" b="1">
                <a:solidFill>
                  <a:srgbClr val="000000"/>
                </a:solidFill>
                <a:latin typeface="Canva Sans Bold"/>
                <a:ea typeface="Canva Sans Bold"/>
                <a:cs typeface="Canva Sans Bold"/>
                <a:sym typeface="Canva Sans Bold"/>
              </a:rPr>
              <a:t>population </a:t>
            </a:r>
            <a:r>
              <a:rPr lang="en-US" sz="2667">
                <a:solidFill>
                  <a:srgbClr val="000000"/>
                </a:solidFill>
                <a:latin typeface="Canva Sans"/>
                <a:ea typeface="Canva Sans"/>
                <a:cs typeface="Canva Sans"/>
                <a:sym typeface="Canva Sans"/>
              </a:rPr>
              <a:t>table stores yearly population data.</a:t>
            </a:r>
          </a:p>
          <a:p>
            <a:pPr algn="l">
              <a:lnSpc>
                <a:spcPts val="3201"/>
              </a:lnSpc>
            </a:pPr>
            <a:endParaRPr lang="en-US" sz="2667">
              <a:solidFill>
                <a:srgbClr val="000000"/>
              </a:solidFill>
              <a:latin typeface="Canva Sans"/>
              <a:ea typeface="Canva Sans"/>
              <a:cs typeface="Canva Sans"/>
              <a:sym typeface="Canva Sans"/>
            </a:endParaRPr>
          </a:p>
          <a:p>
            <a:pPr marL="575993" lvl="1" indent="-287997" algn="l">
              <a:lnSpc>
                <a:spcPts val="3201"/>
              </a:lnSpc>
              <a:buFont typeface="Arial"/>
              <a:buChar char="•"/>
            </a:pPr>
            <a:r>
              <a:rPr lang="en-US" sz="2667">
                <a:solidFill>
                  <a:srgbClr val="000000"/>
                </a:solidFill>
                <a:latin typeface="Canva Sans"/>
                <a:ea typeface="Canva Sans"/>
                <a:cs typeface="Canva Sans"/>
                <a:sym typeface="Canva Sans"/>
              </a:rPr>
              <a:t>All tables are connected by country and year for easy comparison and analysis.</a:t>
            </a:r>
          </a:p>
        </p:txBody>
      </p:sp>
      <p:sp>
        <p:nvSpPr>
          <p:cNvPr id="7" name="Freeform 7"/>
          <p:cNvSpPr/>
          <p:nvPr/>
        </p:nvSpPr>
        <p:spPr>
          <a:xfrm>
            <a:off x="16110585" y="1028700"/>
            <a:ext cx="2177415" cy="8229600"/>
          </a:xfrm>
          <a:custGeom>
            <a:avLst/>
            <a:gdLst/>
            <a:ahLst/>
            <a:cxnLst/>
            <a:rect l="l" t="t" r="r" b="b"/>
            <a:pathLst>
              <a:path w="2177415" h="8229600">
                <a:moveTo>
                  <a:pt x="0" y="0"/>
                </a:moveTo>
                <a:lnTo>
                  <a:pt x="2177415" y="0"/>
                </a:lnTo>
                <a:lnTo>
                  <a:pt x="2177415" y="8229600"/>
                </a:lnTo>
                <a:lnTo>
                  <a:pt x="0" y="8229600"/>
                </a:lnTo>
                <a:lnTo>
                  <a:pt x="0" y="0"/>
                </a:lnTo>
                <a:close/>
              </a:path>
            </a:pathLst>
          </a:custGeom>
          <a:blipFill>
            <a:blip r:embed="rId4">
              <a:alphaModFix amt="62000"/>
            </a:blip>
            <a:stretch>
              <a:fillRect/>
            </a:stretch>
          </a:blipFill>
        </p:spPr>
      </p:sp>
      <p:sp>
        <p:nvSpPr>
          <p:cNvPr id="8" name="Freeform 8"/>
          <p:cNvSpPr/>
          <p:nvPr/>
        </p:nvSpPr>
        <p:spPr>
          <a:xfrm>
            <a:off x="-512338" y="1047876"/>
            <a:ext cx="2177415" cy="8229600"/>
          </a:xfrm>
          <a:custGeom>
            <a:avLst/>
            <a:gdLst/>
            <a:ahLst/>
            <a:cxnLst/>
            <a:rect l="l" t="t" r="r" b="b"/>
            <a:pathLst>
              <a:path w="2177415" h="8229600">
                <a:moveTo>
                  <a:pt x="0" y="0"/>
                </a:moveTo>
                <a:lnTo>
                  <a:pt x="2177415" y="0"/>
                </a:lnTo>
                <a:lnTo>
                  <a:pt x="2177415" y="8229600"/>
                </a:lnTo>
                <a:lnTo>
                  <a:pt x="0" y="8229600"/>
                </a:lnTo>
                <a:lnTo>
                  <a:pt x="0" y="0"/>
                </a:lnTo>
                <a:close/>
              </a:path>
            </a:pathLst>
          </a:custGeom>
          <a:blipFill>
            <a:blip r:embed="rId4">
              <a:alphaModFix amt="58000"/>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4" name="Group 4"/>
          <p:cNvGrpSpPr>
            <a:grpSpLocks noChangeAspect="1"/>
          </p:cNvGrpSpPr>
          <p:nvPr/>
        </p:nvGrpSpPr>
        <p:grpSpPr>
          <a:xfrm>
            <a:off x="13221348" y="9277476"/>
            <a:ext cx="4838096" cy="1009524"/>
            <a:chOff x="0" y="0"/>
            <a:chExt cx="6450794" cy="1346032"/>
          </a:xfrm>
        </p:grpSpPr>
        <p:sp>
          <p:nvSpPr>
            <p:cNvPr id="5" name="Freeform 5"/>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6" name="Freeform 6"/>
          <p:cNvSpPr/>
          <p:nvPr/>
        </p:nvSpPr>
        <p:spPr>
          <a:xfrm>
            <a:off x="0" y="7726680"/>
            <a:ext cx="7315200" cy="2560320"/>
          </a:xfrm>
          <a:custGeom>
            <a:avLst/>
            <a:gdLst/>
            <a:ahLst/>
            <a:cxnLst/>
            <a:rect l="l" t="t" r="r" b="b"/>
            <a:pathLst>
              <a:path w="7315200" h="2560320">
                <a:moveTo>
                  <a:pt x="0" y="0"/>
                </a:moveTo>
                <a:lnTo>
                  <a:pt x="7315200" y="0"/>
                </a:lnTo>
                <a:lnTo>
                  <a:pt x="7315200" y="2560320"/>
                </a:lnTo>
                <a:lnTo>
                  <a:pt x="0" y="2560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23389" y="1903862"/>
            <a:ext cx="11016631" cy="2851103"/>
          </a:xfrm>
          <a:custGeom>
            <a:avLst/>
            <a:gdLst/>
            <a:ahLst/>
            <a:cxnLst/>
            <a:rect l="l" t="t" r="r" b="b"/>
            <a:pathLst>
              <a:path w="11016631" h="2851103">
                <a:moveTo>
                  <a:pt x="0" y="0"/>
                </a:moveTo>
                <a:lnTo>
                  <a:pt x="11016631" y="0"/>
                </a:lnTo>
                <a:lnTo>
                  <a:pt x="11016631" y="2851103"/>
                </a:lnTo>
                <a:lnTo>
                  <a:pt x="0" y="2851103"/>
                </a:lnTo>
                <a:lnTo>
                  <a:pt x="0" y="0"/>
                </a:lnTo>
                <a:close/>
              </a:path>
            </a:pathLst>
          </a:custGeom>
          <a:blipFill>
            <a:blip r:embed="rId6"/>
            <a:stretch>
              <a:fillRect t="-3730" b="-3730"/>
            </a:stretch>
          </a:blipFill>
        </p:spPr>
      </p:sp>
      <p:sp>
        <p:nvSpPr>
          <p:cNvPr id="8" name="Freeform 8"/>
          <p:cNvSpPr/>
          <p:nvPr/>
        </p:nvSpPr>
        <p:spPr>
          <a:xfrm>
            <a:off x="13221348" y="752624"/>
            <a:ext cx="4574723" cy="8524852"/>
          </a:xfrm>
          <a:custGeom>
            <a:avLst/>
            <a:gdLst/>
            <a:ahLst/>
            <a:cxnLst/>
            <a:rect l="l" t="t" r="r" b="b"/>
            <a:pathLst>
              <a:path w="4574723" h="8524852">
                <a:moveTo>
                  <a:pt x="0" y="0"/>
                </a:moveTo>
                <a:lnTo>
                  <a:pt x="4574723" y="0"/>
                </a:lnTo>
                <a:lnTo>
                  <a:pt x="4574723" y="8524852"/>
                </a:lnTo>
                <a:lnTo>
                  <a:pt x="0" y="8524852"/>
                </a:lnTo>
                <a:lnTo>
                  <a:pt x="0" y="0"/>
                </a:lnTo>
                <a:close/>
              </a:path>
            </a:pathLst>
          </a:custGeom>
          <a:blipFill>
            <a:blip r:embed="rId7"/>
            <a:stretch>
              <a:fillRect/>
            </a:stretch>
          </a:blipFill>
        </p:spPr>
      </p:sp>
      <p:sp>
        <p:nvSpPr>
          <p:cNvPr id="9" name="TextBox 9"/>
          <p:cNvSpPr txBox="1"/>
          <p:nvPr/>
        </p:nvSpPr>
        <p:spPr>
          <a:xfrm>
            <a:off x="281255" y="304800"/>
            <a:ext cx="12940093" cy="800146"/>
          </a:xfrm>
          <a:prstGeom prst="rect">
            <a:avLst/>
          </a:prstGeom>
        </p:spPr>
        <p:txBody>
          <a:bodyPr lIns="0" tIns="0" rIns="0" bIns="0" rtlCol="0" anchor="t">
            <a:spAutoFit/>
          </a:bodyPr>
          <a:lstStyle/>
          <a:p>
            <a:pPr algn="ctr">
              <a:lnSpc>
                <a:spcPts val="2936"/>
              </a:lnSpc>
              <a:spcBef>
                <a:spcPct val="0"/>
              </a:spcBef>
            </a:pPr>
            <a:r>
              <a:rPr lang="en-US" sz="2447">
                <a:solidFill>
                  <a:srgbClr val="000000"/>
                </a:solidFill>
                <a:latin typeface="Copperplate Gothic 32 AB Bold"/>
                <a:ea typeface="Copperplate Gothic 32 AB Bold"/>
                <a:cs typeface="Copperplate Gothic 32 AB Bold"/>
                <a:sym typeface="Copperplate Gothic 32 AB Bold"/>
              </a:rPr>
              <a:t>1] What is the total emission per country for the most recent year available?</a:t>
            </a:r>
          </a:p>
        </p:txBody>
      </p:sp>
      <p:sp>
        <p:nvSpPr>
          <p:cNvPr id="10" name="TextBox 10"/>
          <p:cNvSpPr txBox="1"/>
          <p:nvPr/>
        </p:nvSpPr>
        <p:spPr>
          <a:xfrm>
            <a:off x="423389" y="5859515"/>
            <a:ext cx="12655825" cy="1124019"/>
          </a:xfrm>
          <a:prstGeom prst="rect">
            <a:avLst/>
          </a:prstGeom>
        </p:spPr>
        <p:txBody>
          <a:bodyPr lIns="0" tIns="0" rIns="0" bIns="0" rtlCol="0" anchor="t">
            <a:spAutoFit/>
          </a:bodyPr>
          <a:lstStyle/>
          <a:p>
            <a:pPr algn="l">
              <a:lnSpc>
                <a:spcPts val="2939"/>
              </a:lnSpc>
              <a:spcBef>
                <a:spcPct val="0"/>
              </a:spcBef>
            </a:pPr>
            <a:r>
              <a:rPr lang="en-US" sz="2449" b="1">
                <a:solidFill>
                  <a:srgbClr val="000000"/>
                </a:solidFill>
                <a:latin typeface="Arial Bold"/>
                <a:ea typeface="Arial Bold"/>
                <a:cs typeface="Arial Bold"/>
                <a:sym typeface="Arial Bold"/>
              </a:rPr>
              <a:t>This query retrieves the total emissions per country for the most recent year available in the dataset. It uses aggregation and a subquery to dynamically identify the latest year and summarize emissions accordingly.</a:t>
            </a:r>
          </a:p>
        </p:txBody>
      </p:sp>
      <p:sp>
        <p:nvSpPr>
          <p:cNvPr id="11" name="TextBox 11"/>
          <p:cNvSpPr txBox="1"/>
          <p:nvPr/>
        </p:nvSpPr>
        <p:spPr>
          <a:xfrm>
            <a:off x="423389" y="1115885"/>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2" name="TextBox 12"/>
          <p:cNvSpPr txBox="1"/>
          <p:nvPr/>
        </p:nvSpPr>
        <p:spPr>
          <a:xfrm>
            <a:off x="13079214" y="247650"/>
            <a:ext cx="2014362" cy="513758"/>
          </a:xfrm>
          <a:prstGeom prst="rect">
            <a:avLst/>
          </a:prstGeom>
        </p:spPr>
        <p:txBody>
          <a:bodyPr lIns="0" tIns="0" rIns="0" bIns="0" rtlCol="0" anchor="t">
            <a:spAutoFit/>
          </a:bodyPr>
          <a:lstStyle/>
          <a:p>
            <a:pPr algn="ctr">
              <a:lnSpc>
                <a:spcPts val="3673"/>
              </a:lnSpc>
            </a:pPr>
            <a:r>
              <a:rPr lang="en-US" sz="2623" b="1">
                <a:solidFill>
                  <a:srgbClr val="FFFFFF"/>
                </a:solidFill>
                <a:latin typeface="Overpass Ultra-Bold"/>
                <a:ea typeface="Overpass Ultra-Bold"/>
                <a:cs typeface="Overpass Ultra-Bold"/>
                <a:sym typeface="Overpass Ultra-Bold"/>
              </a:rPr>
              <a:t>Output</a:t>
            </a:r>
          </a:p>
        </p:txBody>
      </p:sp>
      <p:sp>
        <p:nvSpPr>
          <p:cNvPr id="13" name="TextBox 13"/>
          <p:cNvSpPr txBox="1"/>
          <p:nvPr/>
        </p:nvSpPr>
        <p:spPr>
          <a:xfrm>
            <a:off x="560961" y="5086237"/>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flipH="1">
            <a:off x="13636033" y="1028700"/>
            <a:ext cx="4423410" cy="8229600"/>
          </a:xfrm>
          <a:custGeom>
            <a:avLst/>
            <a:gdLst/>
            <a:ahLst/>
            <a:cxnLst/>
            <a:rect l="l" t="t" r="r" b="b"/>
            <a:pathLst>
              <a:path w="4423410" h="8229600">
                <a:moveTo>
                  <a:pt x="4423410" y="0"/>
                </a:moveTo>
                <a:lnTo>
                  <a:pt x="0" y="0"/>
                </a:lnTo>
                <a:lnTo>
                  <a:pt x="0" y="8229600"/>
                </a:lnTo>
                <a:lnTo>
                  <a:pt x="4423410" y="8229600"/>
                </a:lnTo>
                <a:lnTo>
                  <a:pt x="4423410" y="0"/>
                </a:lnTo>
                <a:close/>
              </a:path>
            </a:pathLst>
          </a:custGeom>
          <a:blipFill>
            <a:blip r:embed="rId4"/>
            <a:stretch>
              <a:fillRect/>
            </a:stretch>
          </a:blipFill>
        </p:spPr>
      </p:sp>
      <p:sp>
        <p:nvSpPr>
          <p:cNvPr id="6" name="Freeform 6"/>
          <p:cNvSpPr/>
          <p:nvPr/>
        </p:nvSpPr>
        <p:spPr>
          <a:xfrm>
            <a:off x="423389" y="2203618"/>
            <a:ext cx="9722940" cy="2759897"/>
          </a:xfrm>
          <a:custGeom>
            <a:avLst/>
            <a:gdLst/>
            <a:ahLst/>
            <a:cxnLst/>
            <a:rect l="l" t="t" r="r" b="b"/>
            <a:pathLst>
              <a:path w="9722940" h="2759897">
                <a:moveTo>
                  <a:pt x="0" y="0"/>
                </a:moveTo>
                <a:lnTo>
                  <a:pt x="9722940" y="0"/>
                </a:lnTo>
                <a:lnTo>
                  <a:pt x="9722940" y="2759897"/>
                </a:lnTo>
                <a:lnTo>
                  <a:pt x="0" y="2759897"/>
                </a:lnTo>
                <a:lnTo>
                  <a:pt x="0" y="0"/>
                </a:lnTo>
                <a:close/>
              </a:path>
            </a:pathLst>
          </a:custGeom>
          <a:blipFill>
            <a:blip r:embed="rId5"/>
            <a:stretch>
              <a:fillRect/>
            </a:stretch>
          </a:blipFill>
        </p:spPr>
      </p:sp>
      <p:sp>
        <p:nvSpPr>
          <p:cNvPr id="7" name="Freeform 7"/>
          <p:cNvSpPr/>
          <p:nvPr/>
        </p:nvSpPr>
        <p:spPr>
          <a:xfrm>
            <a:off x="8958887" y="5107870"/>
            <a:ext cx="6888852" cy="4025251"/>
          </a:xfrm>
          <a:custGeom>
            <a:avLst/>
            <a:gdLst/>
            <a:ahLst/>
            <a:cxnLst/>
            <a:rect l="l" t="t" r="r" b="b"/>
            <a:pathLst>
              <a:path w="6888852" h="4025251">
                <a:moveTo>
                  <a:pt x="0" y="0"/>
                </a:moveTo>
                <a:lnTo>
                  <a:pt x="6888851" y="0"/>
                </a:lnTo>
                <a:lnTo>
                  <a:pt x="6888851" y="4025251"/>
                </a:lnTo>
                <a:lnTo>
                  <a:pt x="0" y="4025251"/>
                </a:lnTo>
                <a:lnTo>
                  <a:pt x="0" y="0"/>
                </a:lnTo>
                <a:close/>
              </a:path>
            </a:pathLst>
          </a:custGeom>
          <a:blipFill>
            <a:blip r:embed="rId6"/>
            <a:stretch>
              <a:fillRect/>
            </a:stretch>
          </a:blipFill>
        </p:spPr>
      </p:sp>
      <p:sp>
        <p:nvSpPr>
          <p:cNvPr id="8" name="Freeform 8"/>
          <p:cNvSpPr/>
          <p:nvPr/>
        </p:nvSpPr>
        <p:spPr>
          <a:xfrm>
            <a:off x="-125064" y="8826883"/>
            <a:ext cx="7151593" cy="1460117"/>
          </a:xfrm>
          <a:custGeom>
            <a:avLst/>
            <a:gdLst/>
            <a:ahLst/>
            <a:cxnLst/>
            <a:rect l="l" t="t" r="r" b="b"/>
            <a:pathLst>
              <a:path w="7151593" h="1460117">
                <a:moveTo>
                  <a:pt x="0" y="0"/>
                </a:moveTo>
                <a:lnTo>
                  <a:pt x="7151592" y="0"/>
                </a:lnTo>
                <a:lnTo>
                  <a:pt x="7151592" y="1460117"/>
                </a:lnTo>
                <a:lnTo>
                  <a:pt x="0" y="1460117"/>
                </a:lnTo>
                <a:lnTo>
                  <a:pt x="0" y="0"/>
                </a:lnTo>
                <a:close/>
              </a:path>
            </a:pathLst>
          </a:custGeom>
          <a:blipFill>
            <a:blip r:embed="rId7"/>
            <a:stretch>
              <a:fillRect/>
            </a:stretch>
          </a:blipFill>
        </p:spPr>
      </p:sp>
      <p:sp>
        <p:nvSpPr>
          <p:cNvPr id="9" name="Freeform 9"/>
          <p:cNvSpPr/>
          <p:nvPr/>
        </p:nvSpPr>
        <p:spPr>
          <a:xfrm>
            <a:off x="7085633" y="8826461"/>
            <a:ext cx="2058367" cy="863679"/>
          </a:xfrm>
          <a:custGeom>
            <a:avLst/>
            <a:gdLst/>
            <a:ahLst/>
            <a:cxnLst/>
            <a:rect l="l" t="t" r="r" b="b"/>
            <a:pathLst>
              <a:path w="2058367" h="863679">
                <a:moveTo>
                  <a:pt x="0" y="0"/>
                </a:moveTo>
                <a:lnTo>
                  <a:pt x="2058367" y="0"/>
                </a:lnTo>
                <a:lnTo>
                  <a:pt x="2058367" y="863678"/>
                </a:lnTo>
                <a:lnTo>
                  <a:pt x="0" y="8636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59647" y="298076"/>
            <a:ext cx="15233160" cy="1076417"/>
          </a:xfrm>
          <a:prstGeom prst="rect">
            <a:avLst/>
          </a:prstGeom>
        </p:spPr>
        <p:txBody>
          <a:bodyPr lIns="0" tIns="0" rIns="0" bIns="0" rtlCol="0" anchor="t">
            <a:spAutoFit/>
          </a:bodyPr>
          <a:lstStyle/>
          <a:p>
            <a:pPr algn="just">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2] What are the top 5 countries by GDP in the most recent year?</a:t>
            </a:r>
          </a:p>
        </p:txBody>
      </p:sp>
      <p:sp>
        <p:nvSpPr>
          <p:cNvPr id="11" name="TextBox 11"/>
          <p:cNvSpPr txBox="1"/>
          <p:nvPr/>
        </p:nvSpPr>
        <p:spPr>
          <a:xfrm>
            <a:off x="387106" y="6272957"/>
            <a:ext cx="7157661" cy="1724263"/>
          </a:xfrm>
          <a:prstGeom prst="rect">
            <a:avLst/>
          </a:prstGeom>
        </p:spPr>
        <p:txBody>
          <a:bodyPr lIns="0" tIns="0" rIns="0" bIns="0" rtlCol="0" anchor="t">
            <a:spAutoFit/>
          </a:bodyPr>
          <a:lstStyle/>
          <a:p>
            <a:pPr algn="l">
              <a:lnSpc>
                <a:spcPts val="2734"/>
              </a:lnSpc>
              <a:spcBef>
                <a:spcPct val="0"/>
              </a:spcBef>
            </a:pPr>
            <a:r>
              <a:rPr lang="en-US" sz="2279" b="1">
                <a:solidFill>
                  <a:srgbClr val="000000"/>
                </a:solidFill>
                <a:latin typeface="Arial Bold"/>
                <a:ea typeface="Arial Bold"/>
                <a:cs typeface="Arial Bold"/>
                <a:sym typeface="Arial Bold"/>
              </a:rPr>
              <a:t>This query identifies the top 5 countries by GDP for the most recent year available. It filters the latest year using a subquery and sorts the GDP values in descending order to highlight the leading economies.</a:t>
            </a:r>
          </a:p>
        </p:txBody>
      </p:sp>
      <p:sp>
        <p:nvSpPr>
          <p:cNvPr id="12" name="TextBox 12"/>
          <p:cNvSpPr txBox="1"/>
          <p:nvPr/>
        </p:nvSpPr>
        <p:spPr>
          <a:xfrm>
            <a:off x="423389" y="1569454"/>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3" name="TextBox 13"/>
          <p:cNvSpPr txBox="1"/>
          <p:nvPr/>
        </p:nvSpPr>
        <p:spPr>
          <a:xfrm>
            <a:off x="9915938" y="4440232"/>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4" name="TextBox 14"/>
          <p:cNvSpPr txBox="1"/>
          <p:nvPr/>
        </p:nvSpPr>
        <p:spPr>
          <a:xfrm>
            <a:off x="387106" y="5495762"/>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272559" y="2487301"/>
            <a:ext cx="9193470" cy="3820045"/>
          </a:xfrm>
          <a:custGeom>
            <a:avLst/>
            <a:gdLst/>
            <a:ahLst/>
            <a:cxnLst/>
            <a:rect l="l" t="t" r="r" b="b"/>
            <a:pathLst>
              <a:path w="9193470" h="3820045">
                <a:moveTo>
                  <a:pt x="0" y="0"/>
                </a:moveTo>
                <a:lnTo>
                  <a:pt x="9193470" y="0"/>
                </a:lnTo>
                <a:lnTo>
                  <a:pt x="9193470" y="3820045"/>
                </a:lnTo>
                <a:lnTo>
                  <a:pt x="0" y="3820045"/>
                </a:lnTo>
                <a:lnTo>
                  <a:pt x="0" y="0"/>
                </a:lnTo>
                <a:close/>
              </a:path>
            </a:pathLst>
          </a:custGeom>
          <a:blipFill>
            <a:blip r:embed="rId4"/>
            <a:stretch>
              <a:fillRect/>
            </a:stretch>
          </a:blipFill>
        </p:spPr>
      </p:sp>
      <p:sp>
        <p:nvSpPr>
          <p:cNvPr id="6" name="Freeform 6"/>
          <p:cNvSpPr/>
          <p:nvPr/>
        </p:nvSpPr>
        <p:spPr>
          <a:xfrm>
            <a:off x="9683817" y="1445448"/>
            <a:ext cx="8375626" cy="7396104"/>
          </a:xfrm>
          <a:custGeom>
            <a:avLst/>
            <a:gdLst/>
            <a:ahLst/>
            <a:cxnLst/>
            <a:rect l="l" t="t" r="r" b="b"/>
            <a:pathLst>
              <a:path w="8375626" h="7396104">
                <a:moveTo>
                  <a:pt x="0" y="0"/>
                </a:moveTo>
                <a:lnTo>
                  <a:pt x="8375627" y="0"/>
                </a:lnTo>
                <a:lnTo>
                  <a:pt x="8375627" y="7396104"/>
                </a:lnTo>
                <a:lnTo>
                  <a:pt x="0" y="7396104"/>
                </a:lnTo>
                <a:lnTo>
                  <a:pt x="0" y="0"/>
                </a:lnTo>
                <a:close/>
              </a:path>
            </a:pathLst>
          </a:custGeom>
          <a:blipFill>
            <a:blip r:embed="rId5"/>
            <a:stretch>
              <a:fillRect/>
            </a:stretch>
          </a:blipFill>
        </p:spPr>
      </p:sp>
      <p:sp>
        <p:nvSpPr>
          <p:cNvPr id="7" name="Freeform 7"/>
          <p:cNvSpPr/>
          <p:nvPr/>
        </p:nvSpPr>
        <p:spPr>
          <a:xfrm>
            <a:off x="-125064" y="8441748"/>
            <a:ext cx="5616755" cy="2197555"/>
          </a:xfrm>
          <a:custGeom>
            <a:avLst/>
            <a:gdLst/>
            <a:ahLst/>
            <a:cxnLst/>
            <a:rect l="l" t="t" r="r" b="b"/>
            <a:pathLst>
              <a:path w="5616755" h="2197555">
                <a:moveTo>
                  <a:pt x="0" y="0"/>
                </a:moveTo>
                <a:lnTo>
                  <a:pt x="5616754" y="0"/>
                </a:lnTo>
                <a:lnTo>
                  <a:pt x="5616754" y="2197556"/>
                </a:lnTo>
                <a:lnTo>
                  <a:pt x="0" y="2197556"/>
                </a:lnTo>
                <a:lnTo>
                  <a:pt x="0" y="0"/>
                </a:lnTo>
                <a:close/>
              </a:path>
            </a:pathLst>
          </a:custGeom>
          <a:blipFill>
            <a:blip r:embed="rId6"/>
            <a:stretch>
              <a:fillRect/>
            </a:stretch>
          </a:blipFill>
        </p:spPr>
      </p:sp>
      <p:sp>
        <p:nvSpPr>
          <p:cNvPr id="8" name="TextBox 8"/>
          <p:cNvSpPr txBox="1"/>
          <p:nvPr/>
        </p:nvSpPr>
        <p:spPr>
          <a:xfrm>
            <a:off x="463351" y="457154"/>
            <a:ext cx="16461854" cy="1076417"/>
          </a:xfrm>
          <a:prstGeom prst="rect">
            <a:avLst/>
          </a:prstGeom>
        </p:spPr>
        <p:txBody>
          <a:bodyPr lIns="0" tIns="0" rIns="0" bIns="0" rtlCol="0" anchor="t">
            <a:spAutoFit/>
          </a:bodyPr>
          <a:lstStyle/>
          <a:p>
            <a:pPr algn="l">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Q3] Compare energy production and consumption by country and year.</a:t>
            </a:r>
          </a:p>
        </p:txBody>
      </p:sp>
      <p:sp>
        <p:nvSpPr>
          <p:cNvPr id="9" name="TextBox 9"/>
          <p:cNvSpPr txBox="1"/>
          <p:nvPr/>
        </p:nvSpPr>
        <p:spPr>
          <a:xfrm>
            <a:off x="272559" y="7025549"/>
            <a:ext cx="9193470" cy="1416199"/>
          </a:xfrm>
          <a:prstGeom prst="rect">
            <a:avLst/>
          </a:prstGeom>
        </p:spPr>
        <p:txBody>
          <a:bodyPr lIns="0" tIns="0" rIns="0" bIns="0" rtlCol="0" anchor="t">
            <a:spAutoFit/>
          </a:bodyPr>
          <a:lstStyle/>
          <a:p>
            <a:pPr algn="l">
              <a:lnSpc>
                <a:spcPts val="2800"/>
              </a:lnSpc>
              <a:spcBef>
                <a:spcPct val="0"/>
              </a:spcBef>
            </a:pPr>
            <a:r>
              <a:rPr lang="en-US" sz="2334" b="1">
                <a:solidFill>
                  <a:srgbClr val="000000"/>
                </a:solidFill>
                <a:latin typeface="Arial Bold"/>
                <a:ea typeface="Arial Bold"/>
                <a:cs typeface="Arial Bold"/>
                <a:sym typeface="Arial Bold"/>
              </a:rPr>
              <a:t>This query compares energy production and consumption by country, year, and energy type. It joins production and consumption data to show how each country balances its energy resources over time, ordered by highest production.</a:t>
            </a:r>
          </a:p>
        </p:txBody>
      </p:sp>
      <p:sp>
        <p:nvSpPr>
          <p:cNvPr id="10" name="Freeform 10"/>
          <p:cNvSpPr/>
          <p:nvPr/>
        </p:nvSpPr>
        <p:spPr>
          <a:xfrm>
            <a:off x="3077523" y="8441748"/>
            <a:ext cx="5616755" cy="2197555"/>
          </a:xfrm>
          <a:custGeom>
            <a:avLst/>
            <a:gdLst/>
            <a:ahLst/>
            <a:cxnLst/>
            <a:rect l="l" t="t" r="r" b="b"/>
            <a:pathLst>
              <a:path w="5616755" h="2197555">
                <a:moveTo>
                  <a:pt x="0" y="0"/>
                </a:moveTo>
                <a:lnTo>
                  <a:pt x="5616754" y="0"/>
                </a:lnTo>
                <a:lnTo>
                  <a:pt x="5616754" y="2197556"/>
                </a:lnTo>
                <a:lnTo>
                  <a:pt x="0" y="2197556"/>
                </a:lnTo>
                <a:lnTo>
                  <a:pt x="0" y="0"/>
                </a:lnTo>
                <a:close/>
              </a:path>
            </a:pathLst>
          </a:custGeom>
          <a:blipFill>
            <a:blip r:embed="rId6"/>
            <a:stretch>
              <a:fillRect/>
            </a:stretch>
          </a:blipFill>
        </p:spPr>
      </p:sp>
      <p:sp>
        <p:nvSpPr>
          <p:cNvPr id="11" name="Freeform 11"/>
          <p:cNvSpPr/>
          <p:nvPr/>
        </p:nvSpPr>
        <p:spPr>
          <a:xfrm>
            <a:off x="7940800" y="844174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2" name="TextBox 12"/>
          <p:cNvSpPr txBox="1"/>
          <p:nvPr/>
        </p:nvSpPr>
        <p:spPr>
          <a:xfrm>
            <a:off x="0" y="1621917"/>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3" name="TextBox 13"/>
          <p:cNvSpPr txBox="1"/>
          <p:nvPr/>
        </p:nvSpPr>
        <p:spPr>
          <a:xfrm>
            <a:off x="7940800" y="1204240"/>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4" name="TextBox 14"/>
          <p:cNvSpPr txBox="1"/>
          <p:nvPr/>
        </p:nvSpPr>
        <p:spPr>
          <a:xfrm>
            <a:off x="137572" y="6333785"/>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93141" y="2404062"/>
            <a:ext cx="10710708" cy="2806000"/>
          </a:xfrm>
          <a:custGeom>
            <a:avLst/>
            <a:gdLst/>
            <a:ahLst/>
            <a:cxnLst/>
            <a:rect l="l" t="t" r="r" b="b"/>
            <a:pathLst>
              <a:path w="10710708" h="2806000">
                <a:moveTo>
                  <a:pt x="0" y="0"/>
                </a:moveTo>
                <a:lnTo>
                  <a:pt x="10710708" y="0"/>
                </a:lnTo>
                <a:lnTo>
                  <a:pt x="10710708" y="2806000"/>
                </a:lnTo>
                <a:lnTo>
                  <a:pt x="0" y="2806000"/>
                </a:lnTo>
                <a:lnTo>
                  <a:pt x="0" y="0"/>
                </a:lnTo>
                <a:close/>
              </a:path>
            </a:pathLst>
          </a:custGeom>
          <a:blipFill>
            <a:blip r:embed="rId4"/>
            <a:stretch>
              <a:fillRect/>
            </a:stretch>
          </a:blipFill>
        </p:spPr>
      </p:sp>
      <p:sp>
        <p:nvSpPr>
          <p:cNvPr id="6" name="Freeform 6"/>
          <p:cNvSpPr/>
          <p:nvPr/>
        </p:nvSpPr>
        <p:spPr>
          <a:xfrm>
            <a:off x="10554443" y="1959621"/>
            <a:ext cx="7505000" cy="7317855"/>
          </a:xfrm>
          <a:custGeom>
            <a:avLst/>
            <a:gdLst/>
            <a:ahLst/>
            <a:cxnLst/>
            <a:rect l="l" t="t" r="r" b="b"/>
            <a:pathLst>
              <a:path w="7505000" h="7317855">
                <a:moveTo>
                  <a:pt x="0" y="0"/>
                </a:moveTo>
                <a:lnTo>
                  <a:pt x="7505001" y="0"/>
                </a:lnTo>
                <a:lnTo>
                  <a:pt x="7505001" y="7317855"/>
                </a:lnTo>
                <a:lnTo>
                  <a:pt x="0" y="7317855"/>
                </a:lnTo>
                <a:lnTo>
                  <a:pt x="0" y="0"/>
                </a:lnTo>
                <a:close/>
              </a:path>
            </a:pathLst>
          </a:custGeom>
          <a:blipFill>
            <a:blip r:embed="rId5"/>
            <a:stretch>
              <a:fillRect t="-694" b="-694"/>
            </a:stretch>
          </a:blipFill>
        </p:spPr>
      </p:sp>
      <p:sp>
        <p:nvSpPr>
          <p:cNvPr id="7" name="TextBox 7"/>
          <p:cNvSpPr txBox="1"/>
          <p:nvPr/>
        </p:nvSpPr>
        <p:spPr>
          <a:xfrm>
            <a:off x="350547" y="457154"/>
            <a:ext cx="15289849" cy="1076417"/>
          </a:xfrm>
          <a:prstGeom prst="rect">
            <a:avLst/>
          </a:prstGeom>
        </p:spPr>
        <p:txBody>
          <a:bodyPr lIns="0" tIns="0" rIns="0" bIns="0" rtlCol="0" anchor="t">
            <a:spAutoFit/>
          </a:bodyPr>
          <a:lstStyle/>
          <a:p>
            <a:pPr algn="just">
              <a:lnSpc>
                <a:spcPts val="4048"/>
              </a:lnSpc>
              <a:spcBef>
                <a:spcPct val="0"/>
              </a:spcBef>
            </a:pPr>
            <a:r>
              <a:rPr lang="en-US" sz="3373">
                <a:solidFill>
                  <a:srgbClr val="000B3D"/>
                </a:solidFill>
                <a:latin typeface="Copperplate Gothic 32 AB Bold"/>
                <a:ea typeface="Copperplate Gothic 32 AB Bold"/>
                <a:cs typeface="Copperplate Gothic 32 AB Bold"/>
                <a:sym typeface="Copperplate Gothic 32 AB Bold"/>
              </a:rPr>
              <a:t> Q4] Which energy types contribute most to emissions across all countries?</a:t>
            </a:r>
          </a:p>
        </p:txBody>
      </p:sp>
      <p:sp>
        <p:nvSpPr>
          <p:cNvPr id="8" name="TextBox 8"/>
          <p:cNvSpPr txBox="1"/>
          <p:nvPr/>
        </p:nvSpPr>
        <p:spPr>
          <a:xfrm>
            <a:off x="825241" y="5959546"/>
            <a:ext cx="8558227" cy="1850925"/>
          </a:xfrm>
          <a:prstGeom prst="rect">
            <a:avLst/>
          </a:prstGeom>
        </p:spPr>
        <p:txBody>
          <a:bodyPr lIns="0" tIns="0" rIns="0" bIns="0" rtlCol="0" anchor="t">
            <a:spAutoFit/>
          </a:bodyPr>
          <a:lstStyle/>
          <a:p>
            <a:pPr algn="l">
              <a:lnSpc>
                <a:spcPts val="3672"/>
              </a:lnSpc>
              <a:spcBef>
                <a:spcPct val="0"/>
              </a:spcBef>
            </a:pPr>
            <a:r>
              <a:rPr lang="en-US" sz="3060" b="1">
                <a:solidFill>
                  <a:srgbClr val="000B3D"/>
                </a:solidFill>
                <a:latin typeface="Arial Bold"/>
                <a:ea typeface="Arial Bold"/>
                <a:cs typeface="Arial Bold"/>
                <a:sym typeface="Arial Bold"/>
              </a:rPr>
              <a:t>Fossil fuels like coal and oil contribute the most to global emissions, while renewable sources like solar and wind have minimal impact.</a:t>
            </a:r>
          </a:p>
        </p:txBody>
      </p:sp>
      <p:sp>
        <p:nvSpPr>
          <p:cNvPr id="9" name="Freeform 9"/>
          <p:cNvSpPr/>
          <p:nvPr/>
        </p:nvSpPr>
        <p:spPr>
          <a:xfrm>
            <a:off x="0" y="8222569"/>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6"/>
            <a:stretch>
              <a:fillRect/>
            </a:stretch>
          </a:blipFill>
        </p:spPr>
      </p:sp>
      <p:sp>
        <p:nvSpPr>
          <p:cNvPr id="10" name="Freeform 10"/>
          <p:cNvSpPr/>
          <p:nvPr/>
        </p:nvSpPr>
        <p:spPr>
          <a:xfrm>
            <a:off x="5187094" y="8411842"/>
            <a:ext cx="5616755" cy="2197555"/>
          </a:xfrm>
          <a:custGeom>
            <a:avLst/>
            <a:gdLst/>
            <a:ahLst/>
            <a:cxnLst/>
            <a:rect l="l" t="t" r="r" b="b"/>
            <a:pathLst>
              <a:path w="5616755" h="2197555">
                <a:moveTo>
                  <a:pt x="0" y="0"/>
                </a:moveTo>
                <a:lnTo>
                  <a:pt x="5616755" y="0"/>
                </a:lnTo>
                <a:lnTo>
                  <a:pt x="5616755" y="2197555"/>
                </a:lnTo>
                <a:lnTo>
                  <a:pt x="0" y="2197555"/>
                </a:lnTo>
                <a:lnTo>
                  <a:pt x="0" y="0"/>
                </a:lnTo>
                <a:close/>
              </a:path>
            </a:pathLst>
          </a:custGeom>
          <a:blipFill>
            <a:blip r:embed="rId6"/>
            <a:stretch>
              <a:fillRect/>
            </a:stretch>
          </a:blipFill>
        </p:spPr>
      </p:sp>
      <p:sp>
        <p:nvSpPr>
          <p:cNvPr id="11" name="TextBox 11"/>
          <p:cNvSpPr txBox="1"/>
          <p:nvPr/>
        </p:nvSpPr>
        <p:spPr>
          <a:xfrm>
            <a:off x="330939" y="1547016"/>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2" name="TextBox 12"/>
          <p:cNvSpPr txBox="1"/>
          <p:nvPr/>
        </p:nvSpPr>
        <p:spPr>
          <a:xfrm>
            <a:off x="9702701" y="1347703"/>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3" name="TextBox 13"/>
          <p:cNvSpPr txBox="1"/>
          <p:nvPr/>
        </p:nvSpPr>
        <p:spPr>
          <a:xfrm>
            <a:off x="606082" y="5305312"/>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064" y="0"/>
            <a:ext cx="18538129" cy="10420125"/>
          </a:xfrm>
          <a:custGeom>
            <a:avLst/>
            <a:gdLst/>
            <a:ahLst/>
            <a:cxnLst/>
            <a:rect l="l" t="t" r="r" b="b"/>
            <a:pathLst>
              <a:path w="18538129" h="10420125">
                <a:moveTo>
                  <a:pt x="0" y="0"/>
                </a:moveTo>
                <a:lnTo>
                  <a:pt x="18538128" y="0"/>
                </a:lnTo>
                <a:lnTo>
                  <a:pt x="18538128" y="10420125"/>
                </a:lnTo>
                <a:lnTo>
                  <a:pt x="0" y="10420125"/>
                </a:lnTo>
                <a:lnTo>
                  <a:pt x="0" y="0"/>
                </a:lnTo>
                <a:close/>
              </a:path>
            </a:pathLst>
          </a:custGeom>
          <a:blipFill>
            <a:blip r:embed="rId2"/>
            <a:stretch>
              <a:fillRect/>
            </a:stretch>
          </a:blipFill>
        </p:spPr>
      </p:sp>
      <p:grpSp>
        <p:nvGrpSpPr>
          <p:cNvPr id="3" name="Group 3"/>
          <p:cNvGrpSpPr>
            <a:grpSpLocks noChangeAspect="1"/>
          </p:cNvGrpSpPr>
          <p:nvPr/>
        </p:nvGrpSpPr>
        <p:grpSpPr>
          <a:xfrm>
            <a:off x="13221348" y="9277476"/>
            <a:ext cx="4838096" cy="1009524"/>
            <a:chOff x="0" y="0"/>
            <a:chExt cx="6450794" cy="1346032"/>
          </a:xfrm>
        </p:grpSpPr>
        <p:sp>
          <p:nvSpPr>
            <p:cNvPr id="4" name="Freeform 4"/>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5" name="Freeform 5"/>
          <p:cNvSpPr/>
          <p:nvPr/>
        </p:nvSpPr>
        <p:spPr>
          <a:xfrm>
            <a:off x="480763" y="1974257"/>
            <a:ext cx="9962509" cy="2433764"/>
          </a:xfrm>
          <a:custGeom>
            <a:avLst/>
            <a:gdLst/>
            <a:ahLst/>
            <a:cxnLst/>
            <a:rect l="l" t="t" r="r" b="b"/>
            <a:pathLst>
              <a:path w="9962509" h="2433764">
                <a:moveTo>
                  <a:pt x="0" y="0"/>
                </a:moveTo>
                <a:lnTo>
                  <a:pt x="9962509" y="0"/>
                </a:lnTo>
                <a:lnTo>
                  <a:pt x="9962509" y="2433764"/>
                </a:lnTo>
                <a:lnTo>
                  <a:pt x="0" y="2433764"/>
                </a:lnTo>
                <a:lnTo>
                  <a:pt x="0" y="0"/>
                </a:lnTo>
                <a:close/>
              </a:path>
            </a:pathLst>
          </a:custGeom>
          <a:blipFill>
            <a:blip r:embed="rId4"/>
            <a:stretch>
              <a:fillRect/>
            </a:stretch>
          </a:blipFill>
        </p:spPr>
      </p:sp>
      <p:sp>
        <p:nvSpPr>
          <p:cNvPr id="6" name="Freeform 6"/>
          <p:cNvSpPr/>
          <p:nvPr/>
        </p:nvSpPr>
        <p:spPr>
          <a:xfrm>
            <a:off x="11085176" y="4271623"/>
            <a:ext cx="6174124" cy="3931719"/>
          </a:xfrm>
          <a:custGeom>
            <a:avLst/>
            <a:gdLst/>
            <a:ahLst/>
            <a:cxnLst/>
            <a:rect l="l" t="t" r="r" b="b"/>
            <a:pathLst>
              <a:path w="6174124" h="3931719">
                <a:moveTo>
                  <a:pt x="0" y="0"/>
                </a:moveTo>
                <a:lnTo>
                  <a:pt x="6174124" y="0"/>
                </a:lnTo>
                <a:lnTo>
                  <a:pt x="6174124" y="3931720"/>
                </a:lnTo>
                <a:lnTo>
                  <a:pt x="0" y="3931720"/>
                </a:lnTo>
                <a:lnTo>
                  <a:pt x="0" y="0"/>
                </a:lnTo>
                <a:close/>
              </a:path>
            </a:pathLst>
          </a:custGeom>
          <a:blipFill>
            <a:blip r:embed="rId5"/>
            <a:stretch>
              <a:fillRect r="-5651"/>
            </a:stretch>
          </a:blipFill>
        </p:spPr>
      </p:sp>
      <p:sp>
        <p:nvSpPr>
          <p:cNvPr id="7" name="Freeform 7"/>
          <p:cNvSpPr/>
          <p:nvPr/>
        </p:nvSpPr>
        <p:spPr>
          <a:xfrm>
            <a:off x="14577539" y="1028700"/>
            <a:ext cx="4079714" cy="3397289"/>
          </a:xfrm>
          <a:custGeom>
            <a:avLst/>
            <a:gdLst/>
            <a:ahLst/>
            <a:cxnLst/>
            <a:rect l="l" t="t" r="r" b="b"/>
            <a:pathLst>
              <a:path w="4079714" h="3397289">
                <a:moveTo>
                  <a:pt x="0" y="0"/>
                </a:moveTo>
                <a:lnTo>
                  <a:pt x="4079714" y="0"/>
                </a:lnTo>
                <a:lnTo>
                  <a:pt x="4079714" y="3397289"/>
                </a:lnTo>
                <a:lnTo>
                  <a:pt x="0" y="33972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480763" y="457154"/>
            <a:ext cx="15159633" cy="571546"/>
          </a:xfrm>
          <a:prstGeom prst="rect">
            <a:avLst/>
          </a:prstGeom>
        </p:spPr>
        <p:txBody>
          <a:bodyPr lIns="0" tIns="0" rIns="0" bIns="0" rtlCol="0" anchor="t">
            <a:spAutoFit/>
          </a:bodyPr>
          <a:lstStyle/>
          <a:p>
            <a:pPr algn="ctr">
              <a:lnSpc>
                <a:spcPts val="4048"/>
              </a:lnSpc>
              <a:spcBef>
                <a:spcPct val="0"/>
              </a:spcBef>
            </a:pPr>
            <a:r>
              <a:rPr lang="en-US" sz="3373">
                <a:solidFill>
                  <a:srgbClr val="000000"/>
                </a:solidFill>
                <a:latin typeface="Copperplate Gothic 32 AB Bold"/>
                <a:ea typeface="Copperplate Gothic 32 AB Bold"/>
                <a:cs typeface="Copperplate Gothic 32 AB Bold"/>
                <a:sym typeface="Copperplate Gothic 32 AB Bold"/>
              </a:rPr>
              <a:t>5] How have global emissions changed year over year?</a:t>
            </a:r>
          </a:p>
        </p:txBody>
      </p:sp>
      <p:sp>
        <p:nvSpPr>
          <p:cNvPr id="9" name="TextBox 9"/>
          <p:cNvSpPr txBox="1"/>
          <p:nvPr/>
        </p:nvSpPr>
        <p:spPr>
          <a:xfrm>
            <a:off x="746152" y="5789146"/>
            <a:ext cx="10339024" cy="1251955"/>
          </a:xfrm>
          <a:prstGeom prst="rect">
            <a:avLst/>
          </a:prstGeom>
        </p:spPr>
        <p:txBody>
          <a:bodyPr lIns="0" tIns="0" rIns="0" bIns="0" rtlCol="0" anchor="t">
            <a:spAutoFit/>
          </a:bodyPr>
          <a:lstStyle/>
          <a:p>
            <a:pPr algn="l">
              <a:lnSpc>
                <a:spcPts val="3295"/>
              </a:lnSpc>
              <a:spcBef>
                <a:spcPct val="0"/>
              </a:spcBef>
            </a:pPr>
            <a:r>
              <a:rPr lang="en-US" sz="2746" b="1">
                <a:solidFill>
                  <a:srgbClr val="000000"/>
                </a:solidFill>
                <a:latin typeface="Arial Bold"/>
                <a:ea typeface="Arial Bold"/>
                <a:cs typeface="Arial Bold"/>
                <a:sym typeface="Arial Bold"/>
              </a:rPr>
              <a:t>Global emissions have generally increased year over year, reflecting rising energy demand and industrial activity, with some years showing slower growth or slight declines.</a:t>
            </a:r>
          </a:p>
        </p:txBody>
      </p:sp>
      <p:sp>
        <p:nvSpPr>
          <p:cNvPr id="10" name="Freeform 10"/>
          <p:cNvSpPr/>
          <p:nvPr/>
        </p:nvSpPr>
        <p:spPr>
          <a:xfrm>
            <a:off x="7940800" y="844174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8"/>
            <a:stretch>
              <a:fillRect/>
            </a:stretch>
          </a:blipFill>
        </p:spPr>
      </p:sp>
      <p:sp>
        <p:nvSpPr>
          <p:cNvPr id="11" name="Freeform 11"/>
          <p:cNvSpPr/>
          <p:nvPr/>
        </p:nvSpPr>
        <p:spPr>
          <a:xfrm>
            <a:off x="4115613" y="8441748"/>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8"/>
            <a:stretch>
              <a:fillRect/>
            </a:stretch>
          </a:blipFill>
        </p:spPr>
      </p:sp>
      <p:sp>
        <p:nvSpPr>
          <p:cNvPr id="12" name="Freeform 12"/>
          <p:cNvSpPr/>
          <p:nvPr/>
        </p:nvSpPr>
        <p:spPr>
          <a:xfrm>
            <a:off x="-846027" y="8159522"/>
            <a:ext cx="5616755" cy="2197555"/>
          </a:xfrm>
          <a:custGeom>
            <a:avLst/>
            <a:gdLst/>
            <a:ahLst/>
            <a:cxnLst/>
            <a:rect l="l" t="t" r="r" b="b"/>
            <a:pathLst>
              <a:path w="5616755" h="2197555">
                <a:moveTo>
                  <a:pt x="0" y="0"/>
                </a:moveTo>
                <a:lnTo>
                  <a:pt x="5616755" y="0"/>
                </a:lnTo>
                <a:lnTo>
                  <a:pt x="5616755" y="2197556"/>
                </a:lnTo>
                <a:lnTo>
                  <a:pt x="0" y="2197556"/>
                </a:lnTo>
                <a:lnTo>
                  <a:pt x="0" y="0"/>
                </a:lnTo>
                <a:close/>
              </a:path>
            </a:pathLst>
          </a:custGeom>
          <a:blipFill>
            <a:blip r:embed="rId8"/>
            <a:stretch>
              <a:fillRect/>
            </a:stretch>
          </a:blipFill>
        </p:spPr>
      </p:sp>
      <p:sp>
        <p:nvSpPr>
          <p:cNvPr id="13" name="TextBox 13"/>
          <p:cNvSpPr txBox="1"/>
          <p:nvPr/>
        </p:nvSpPr>
        <p:spPr>
          <a:xfrm>
            <a:off x="0" y="1340094"/>
            <a:ext cx="2477439" cy="634164"/>
          </a:xfrm>
          <a:prstGeom prst="rect">
            <a:avLst/>
          </a:prstGeom>
        </p:spPr>
        <p:txBody>
          <a:bodyPr lIns="0" tIns="0" rIns="0" bIns="0" rtlCol="0" anchor="t">
            <a:spAutoFit/>
          </a:bodyPr>
          <a:lstStyle/>
          <a:p>
            <a:pPr algn="ctr">
              <a:lnSpc>
                <a:spcPts val="4517"/>
              </a:lnSpc>
            </a:pPr>
            <a:r>
              <a:rPr lang="en-US" sz="3226" b="1">
                <a:solidFill>
                  <a:srgbClr val="FFFFFF"/>
                </a:solidFill>
                <a:latin typeface="Overpass Ultra-Bold"/>
                <a:ea typeface="Overpass Ultra-Bold"/>
                <a:cs typeface="Overpass Ultra-Bold"/>
                <a:sym typeface="Overpass Ultra-Bold"/>
              </a:rPr>
              <a:t>Query</a:t>
            </a:r>
          </a:p>
        </p:txBody>
      </p:sp>
      <p:sp>
        <p:nvSpPr>
          <p:cNvPr id="14" name="TextBox 14"/>
          <p:cNvSpPr txBox="1"/>
          <p:nvPr/>
        </p:nvSpPr>
        <p:spPr>
          <a:xfrm>
            <a:off x="10443272" y="3472947"/>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Output</a:t>
            </a:r>
          </a:p>
        </p:txBody>
      </p:sp>
      <p:sp>
        <p:nvSpPr>
          <p:cNvPr id="15" name="TextBox 15"/>
          <p:cNvSpPr txBox="1"/>
          <p:nvPr/>
        </p:nvSpPr>
        <p:spPr>
          <a:xfrm>
            <a:off x="560961" y="5086237"/>
            <a:ext cx="2202295" cy="560551"/>
          </a:xfrm>
          <a:prstGeom prst="rect">
            <a:avLst/>
          </a:prstGeom>
        </p:spPr>
        <p:txBody>
          <a:bodyPr lIns="0" tIns="0" rIns="0" bIns="0" rtlCol="0" anchor="t">
            <a:spAutoFit/>
          </a:bodyPr>
          <a:lstStyle/>
          <a:p>
            <a:pPr algn="ctr">
              <a:lnSpc>
                <a:spcPts val="4015"/>
              </a:lnSpc>
            </a:pPr>
            <a:r>
              <a:rPr lang="en-US" sz="2868" b="1">
                <a:solidFill>
                  <a:srgbClr val="FFFFFF"/>
                </a:solidFill>
                <a:latin typeface="Overpass Ultra-Bold"/>
                <a:ea typeface="Overpass Ultra-Bold"/>
                <a:cs typeface="Overpass Ultra-Bold"/>
                <a:sym typeface="Overpass Ultra-Bold"/>
              </a:rPr>
              <a:t>Observation</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1087</Words>
  <Application>Microsoft Office PowerPoint</Application>
  <PresentationFormat>Custom</PresentationFormat>
  <Paragraphs>124</Paragraphs>
  <Slides>24</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Norwester</vt:lpstr>
      <vt:lpstr>Wingdings</vt:lpstr>
      <vt:lpstr>Canva Sans</vt:lpstr>
      <vt:lpstr>Lato Black</vt:lpstr>
      <vt:lpstr>Copperplate Gothic 32 AB Bold</vt:lpstr>
      <vt:lpstr>Ahkio Heavy</vt:lpstr>
      <vt:lpstr>Hero Bold</vt:lpstr>
      <vt:lpstr>Overpass Ultra-Bold</vt:lpstr>
      <vt:lpstr>Arial</vt:lpstr>
      <vt:lpstr>Calibri</vt:lpstr>
      <vt:lpstr>Arial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consumption ppt.pptx</dc:title>
  <cp:lastModifiedBy>keerthi priya</cp:lastModifiedBy>
  <cp:revision>3</cp:revision>
  <dcterms:created xsi:type="dcterms:W3CDTF">2006-08-16T00:00:00Z</dcterms:created>
  <dcterms:modified xsi:type="dcterms:W3CDTF">2025-11-20T07:47:12Z</dcterms:modified>
  <dc:identifier>DAGzm5HPUTM</dc:identifier>
</cp:coreProperties>
</file>